
<file path=[Content_Types].xml><?xml version="1.0" encoding="utf-8"?>
<Types xmlns="http://schemas.openxmlformats.org/package/2006/content-types"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4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5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6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7.xml" ContentType="application/vnd.openxmlformats-officedocument.them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8.xml" ContentType="application/vnd.openxmlformats-officedocument.theme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9.xml" ContentType="application/vnd.openxmlformats-officedocument.theme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media/image35.jpg" ContentType="image/jpeg"/>
  <Override PartName="/ppt/notesSlides/notesSlide15.xml" ContentType="application/vnd.openxmlformats-officedocument.presentationml.notesSlide+xml"/>
  <Override PartName="/ppt/media/image36.jpg" ContentType="image/jpeg"/>
  <Override PartName="/ppt/media/image37.jpg" ContentType="image/jpeg"/>
  <Override PartName="/ppt/notesSlides/notesSlide16.xml" ContentType="application/vnd.openxmlformats-officedocument.presentationml.notesSlide+xml"/>
  <Override PartName="/ppt/media/image38.jpg" ContentType="image/jpeg"/>
  <Override PartName="/ppt/notesSlides/notesSlide17.xml" ContentType="application/vnd.openxmlformats-officedocument.presentationml.notesSlide+xml"/>
  <Override PartName="/ppt/media/image39.jpg" ContentType="image/jpeg"/>
  <Override PartName="/ppt/notesSlides/notesSlide18.xml" ContentType="application/vnd.openxmlformats-officedocument.presentationml.notesSlide+xml"/>
  <Override PartName="/ppt/media/image40.jpg" ContentType="image/jpeg"/>
  <Override PartName="/ppt/notesSlides/notesSlide19.xml" ContentType="application/vnd.openxmlformats-officedocument.presentationml.notesSlide+xml"/>
  <Override PartName="/ppt/media/image41.jpg" ContentType="image/jpeg"/>
  <Override PartName="/ppt/notesSlides/notesSlide20.xml" ContentType="application/vnd.openxmlformats-officedocument.presentationml.notesSlide+xml"/>
  <Override PartName="/ppt/media/image42.jpg" ContentType="image/jpeg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  <p:sldMasterId id="2147483684" r:id="rId4"/>
    <p:sldMasterId id="2147483691" r:id="rId5"/>
    <p:sldMasterId id="2147483697" r:id="rId6"/>
    <p:sldMasterId id="2147483704" r:id="rId7"/>
    <p:sldMasterId id="2147483716" r:id="rId8"/>
    <p:sldMasterId id="2147483740" r:id="rId9"/>
  </p:sldMasterIdLst>
  <p:notesMasterIdLst>
    <p:notesMasterId r:id="rId50"/>
  </p:notesMasterIdLst>
  <p:sldIdLst>
    <p:sldId id="787" r:id="rId10"/>
    <p:sldId id="792" r:id="rId11"/>
    <p:sldId id="789" r:id="rId12"/>
    <p:sldId id="790" r:id="rId13"/>
    <p:sldId id="791" r:id="rId14"/>
    <p:sldId id="823" r:id="rId15"/>
    <p:sldId id="793" r:id="rId16"/>
    <p:sldId id="794" r:id="rId17"/>
    <p:sldId id="795" r:id="rId18"/>
    <p:sldId id="796" r:id="rId19"/>
    <p:sldId id="797" r:id="rId20"/>
    <p:sldId id="798" r:id="rId21"/>
    <p:sldId id="769" r:id="rId22"/>
    <p:sldId id="770" r:id="rId23"/>
    <p:sldId id="771" r:id="rId24"/>
    <p:sldId id="773" r:id="rId25"/>
    <p:sldId id="774" r:id="rId26"/>
    <p:sldId id="775" r:id="rId27"/>
    <p:sldId id="776" r:id="rId28"/>
    <p:sldId id="801" r:id="rId29"/>
    <p:sldId id="802" r:id="rId30"/>
    <p:sldId id="803" r:id="rId31"/>
    <p:sldId id="810" r:id="rId32"/>
    <p:sldId id="811" r:id="rId33"/>
    <p:sldId id="812" r:id="rId34"/>
    <p:sldId id="824" r:id="rId35"/>
    <p:sldId id="779" r:id="rId36"/>
    <p:sldId id="783" r:id="rId37"/>
    <p:sldId id="813" r:id="rId38"/>
    <p:sldId id="814" r:id="rId39"/>
    <p:sldId id="815" r:id="rId40"/>
    <p:sldId id="816" r:id="rId41"/>
    <p:sldId id="817" r:id="rId42"/>
    <p:sldId id="818" r:id="rId43"/>
    <p:sldId id="821" r:id="rId44"/>
    <p:sldId id="820" r:id="rId45"/>
    <p:sldId id="822" r:id="rId46"/>
    <p:sldId id="780" r:id="rId47"/>
    <p:sldId id="784" r:id="rId48"/>
    <p:sldId id="825" r:id="rId49"/>
  </p:sldIdLst>
  <p:sldSz cx="9144000" cy="5143500" type="screen16x9"/>
  <p:notesSz cx="6858000" cy="9144000"/>
  <p:custDataLst>
    <p:tags r:id="rId51"/>
  </p:custDataLst>
  <p:defaultTextStyle>
    <a:defPPr>
      <a:defRPr lang="zh-CN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42">
          <p15:clr>
            <a:srgbClr val="A4A3A4"/>
          </p15:clr>
        </p15:guide>
        <p15:guide id="2" pos="280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684" y="96"/>
      </p:cViewPr>
      <p:guideLst>
        <p:guide orient="horz" pos="1542"/>
        <p:guide pos="28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9" Type="http://schemas.openxmlformats.org/officeDocument/2006/relationships/slide" Target="slides/slide20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3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8" Type="http://schemas.openxmlformats.org/officeDocument/2006/relationships/slideMaster" Target="slideMasters/slideMaster8.xml"/><Relationship Id="rId51" Type="http://schemas.openxmlformats.org/officeDocument/2006/relationships/tags" Target="tags/tag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20" Type="http://schemas.openxmlformats.org/officeDocument/2006/relationships/slide" Target="slides/slide11.xml"/><Relationship Id="rId41" Type="http://schemas.openxmlformats.org/officeDocument/2006/relationships/slide" Target="slides/slide32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8C857D-9DEA-4D23-9FB4-80ECD7B5DC21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72ED27-077B-4B8F-B939-7B693EA1A8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157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8984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9467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020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6177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8015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7228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1046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9905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6379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1886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8359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4097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3248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0464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000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36468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1126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6635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7813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62252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02226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0591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9513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92716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7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slideMaster" Target="../slideMasters/slideMaster7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slideMaster" Target="../slideMasters/slideMaster7.xml"/><Relationship Id="rId5" Type="http://schemas.openxmlformats.org/officeDocument/2006/relationships/tags" Target="../tags/tag30.xml"/><Relationship Id="rId4" Type="http://schemas.openxmlformats.org/officeDocument/2006/relationships/tags" Target="../tags/tag29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7" Type="http://schemas.openxmlformats.org/officeDocument/2006/relationships/slideMaster" Target="../slideMasters/slideMaster7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/Relationships>
</file>

<file path=ppt/slideLayouts/_rels/slideLayout55.xml.rels><?xml version="1.0" encoding="UTF-8" standalone="yes"?>
<Relationships xmlns="http://schemas.openxmlformats.org/package/2006/relationships"><Relationship Id="rId8" Type="http://schemas.openxmlformats.org/officeDocument/2006/relationships/tags" Target="../tags/tag44.xml"/><Relationship Id="rId3" Type="http://schemas.openxmlformats.org/officeDocument/2006/relationships/tags" Target="../tags/tag39.xml"/><Relationship Id="rId7" Type="http://schemas.openxmlformats.org/officeDocument/2006/relationships/tags" Target="../tags/tag43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9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5" Type="http://schemas.openxmlformats.org/officeDocument/2006/relationships/slideMaster" Target="../slideMasters/slideMaster7.xml"/><Relationship Id="rId4" Type="http://schemas.openxmlformats.org/officeDocument/2006/relationships/tags" Target="../tags/tag48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4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7" Type="http://schemas.openxmlformats.org/officeDocument/2006/relationships/slideMaster" Target="../slideMasters/slideMaster7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7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slideMaster" Target="../slideMasters/slideMaster7.xml"/><Relationship Id="rId4" Type="http://schemas.openxmlformats.org/officeDocument/2006/relationships/tags" Target="../tags/tag66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slideMaster" Target="../slideMasters/slideMaster7.xml"/><Relationship Id="rId5" Type="http://schemas.openxmlformats.org/officeDocument/2006/relationships/tags" Target="../tags/tag71.xml"/><Relationship Id="rId4" Type="http://schemas.openxmlformats.org/officeDocument/2006/relationships/tags" Target="../tags/tag70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slideMaster" Target="../slideMasters/slideMaster8.xml"/><Relationship Id="rId5" Type="http://schemas.openxmlformats.org/officeDocument/2006/relationships/tags" Target="../tags/tag82.xml"/><Relationship Id="rId4" Type="http://schemas.openxmlformats.org/officeDocument/2006/relationships/tags" Target="../tags/tag81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6" Type="http://schemas.openxmlformats.org/officeDocument/2006/relationships/slideMaster" Target="../slideMasters/slideMaster8.xml"/><Relationship Id="rId5" Type="http://schemas.openxmlformats.org/officeDocument/2006/relationships/tags" Target="../tags/tag87.xml"/><Relationship Id="rId4" Type="http://schemas.openxmlformats.org/officeDocument/2006/relationships/tags" Target="../tags/tag86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6" Type="http://schemas.openxmlformats.org/officeDocument/2006/relationships/slideMaster" Target="../slideMasters/slideMaster8.xml"/><Relationship Id="rId5" Type="http://schemas.openxmlformats.org/officeDocument/2006/relationships/tags" Target="../tags/tag92.xml"/><Relationship Id="rId4" Type="http://schemas.openxmlformats.org/officeDocument/2006/relationships/tags" Target="../tags/tag9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tags" Target="../tags/tag95.xml"/><Relationship Id="rId7" Type="http://schemas.openxmlformats.org/officeDocument/2006/relationships/slideMaster" Target="../slideMasters/slideMaster8.xml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6" Type="http://schemas.openxmlformats.org/officeDocument/2006/relationships/tags" Target="../tags/tag98.xml"/><Relationship Id="rId5" Type="http://schemas.openxmlformats.org/officeDocument/2006/relationships/tags" Target="../tags/tag97.xml"/><Relationship Id="rId4" Type="http://schemas.openxmlformats.org/officeDocument/2006/relationships/tags" Target="../tags/tag96.xml"/></Relationships>
</file>

<file path=ppt/slideLayouts/_rels/slideLayout66.xml.rels><?xml version="1.0" encoding="UTF-8" standalone="yes"?>
<Relationships xmlns="http://schemas.openxmlformats.org/package/2006/relationships"><Relationship Id="rId8" Type="http://schemas.openxmlformats.org/officeDocument/2006/relationships/tags" Target="../tags/tag106.xml"/><Relationship Id="rId3" Type="http://schemas.openxmlformats.org/officeDocument/2006/relationships/tags" Target="../tags/tag101.xml"/><Relationship Id="rId7" Type="http://schemas.openxmlformats.org/officeDocument/2006/relationships/tags" Target="../tags/tag105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9" Type="http://schemas.openxmlformats.org/officeDocument/2006/relationships/slideMaster" Target="../slideMasters/slideMaster8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5" Type="http://schemas.openxmlformats.org/officeDocument/2006/relationships/slideMaster" Target="../slideMasters/slideMaster8.xml"/><Relationship Id="rId4" Type="http://schemas.openxmlformats.org/officeDocument/2006/relationships/tags" Target="../tags/tag110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4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tags" Target="../tags/tag116.xml"/><Relationship Id="rId7" Type="http://schemas.openxmlformats.org/officeDocument/2006/relationships/slideMaster" Target="../slideMasters/slideMaster8.xml"/><Relationship Id="rId2" Type="http://schemas.openxmlformats.org/officeDocument/2006/relationships/tags" Target="../tags/tag115.xml"/><Relationship Id="rId1" Type="http://schemas.openxmlformats.org/officeDocument/2006/relationships/tags" Target="../tags/tag114.xml"/><Relationship Id="rId6" Type="http://schemas.openxmlformats.org/officeDocument/2006/relationships/tags" Target="../tags/tag119.xml"/><Relationship Id="rId5" Type="http://schemas.openxmlformats.org/officeDocument/2006/relationships/tags" Target="../tags/tag118.xml"/><Relationship Id="rId4" Type="http://schemas.openxmlformats.org/officeDocument/2006/relationships/tags" Target="../tags/tag11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6" Type="http://schemas.openxmlformats.org/officeDocument/2006/relationships/slideMaster" Target="../slideMasters/slideMaster8.xml"/><Relationship Id="rId5" Type="http://schemas.openxmlformats.org/officeDocument/2006/relationships/tags" Target="../tags/tag124.xml"/><Relationship Id="rId4" Type="http://schemas.openxmlformats.org/officeDocument/2006/relationships/tags" Target="../tags/tag123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tags" Target="../tags/tag127.xml"/><Relationship Id="rId2" Type="http://schemas.openxmlformats.org/officeDocument/2006/relationships/tags" Target="../tags/tag126.xml"/><Relationship Id="rId1" Type="http://schemas.openxmlformats.org/officeDocument/2006/relationships/tags" Target="../tags/tag125.xml"/><Relationship Id="rId5" Type="http://schemas.openxmlformats.org/officeDocument/2006/relationships/slideMaster" Target="../slideMasters/slideMaster8.xml"/><Relationship Id="rId4" Type="http://schemas.openxmlformats.org/officeDocument/2006/relationships/tags" Target="../tags/tag128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" Type="http://schemas.openxmlformats.org/officeDocument/2006/relationships/tags" Target="../tags/tag129.xml"/><Relationship Id="rId6" Type="http://schemas.openxmlformats.org/officeDocument/2006/relationships/slideMaster" Target="../slideMasters/slideMaster8.xml"/><Relationship Id="rId5" Type="http://schemas.openxmlformats.org/officeDocument/2006/relationships/tags" Target="../tags/tag133.xml"/><Relationship Id="rId4" Type="http://schemas.openxmlformats.org/officeDocument/2006/relationships/tags" Target="../tags/tag132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tags" Target="../tags/tag142.xml"/><Relationship Id="rId2" Type="http://schemas.openxmlformats.org/officeDocument/2006/relationships/tags" Target="../tags/tag141.xml"/><Relationship Id="rId1" Type="http://schemas.openxmlformats.org/officeDocument/2006/relationships/tags" Target="../tags/tag140.xml"/><Relationship Id="rId6" Type="http://schemas.openxmlformats.org/officeDocument/2006/relationships/slideMaster" Target="../slideMasters/slideMaster9.xml"/><Relationship Id="rId5" Type="http://schemas.openxmlformats.org/officeDocument/2006/relationships/tags" Target="../tags/tag144.xml"/><Relationship Id="rId4" Type="http://schemas.openxmlformats.org/officeDocument/2006/relationships/tags" Target="../tags/tag143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" Type="http://schemas.openxmlformats.org/officeDocument/2006/relationships/tags" Target="../tags/tag145.xml"/><Relationship Id="rId6" Type="http://schemas.openxmlformats.org/officeDocument/2006/relationships/slideMaster" Target="../slideMasters/slideMaster9.xml"/><Relationship Id="rId5" Type="http://schemas.openxmlformats.org/officeDocument/2006/relationships/tags" Target="../tags/tag149.xml"/><Relationship Id="rId4" Type="http://schemas.openxmlformats.org/officeDocument/2006/relationships/tags" Target="../tags/tag148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tags" Target="../tags/tag152.xml"/><Relationship Id="rId2" Type="http://schemas.openxmlformats.org/officeDocument/2006/relationships/tags" Target="../tags/tag151.xml"/><Relationship Id="rId1" Type="http://schemas.openxmlformats.org/officeDocument/2006/relationships/tags" Target="../tags/tag150.xml"/><Relationship Id="rId6" Type="http://schemas.openxmlformats.org/officeDocument/2006/relationships/slideMaster" Target="../slideMasters/slideMaster9.xml"/><Relationship Id="rId5" Type="http://schemas.openxmlformats.org/officeDocument/2006/relationships/tags" Target="../tags/tag154.xml"/><Relationship Id="rId4" Type="http://schemas.openxmlformats.org/officeDocument/2006/relationships/tags" Target="../tags/tag153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tags" Target="../tags/tag157.xml"/><Relationship Id="rId7" Type="http://schemas.openxmlformats.org/officeDocument/2006/relationships/slideMaster" Target="../slideMasters/slideMaster9.xml"/><Relationship Id="rId2" Type="http://schemas.openxmlformats.org/officeDocument/2006/relationships/tags" Target="../tags/tag156.xml"/><Relationship Id="rId1" Type="http://schemas.openxmlformats.org/officeDocument/2006/relationships/tags" Target="../tags/tag155.xml"/><Relationship Id="rId6" Type="http://schemas.openxmlformats.org/officeDocument/2006/relationships/tags" Target="../tags/tag160.xml"/><Relationship Id="rId5" Type="http://schemas.openxmlformats.org/officeDocument/2006/relationships/tags" Target="../tags/tag159.xml"/><Relationship Id="rId4" Type="http://schemas.openxmlformats.org/officeDocument/2006/relationships/tags" Target="../tags/tag158.xml"/></Relationships>
</file>

<file path=ppt/slideLayouts/_rels/slideLayout77.xml.rels><?xml version="1.0" encoding="UTF-8" standalone="yes"?>
<Relationships xmlns="http://schemas.openxmlformats.org/package/2006/relationships"><Relationship Id="rId8" Type="http://schemas.openxmlformats.org/officeDocument/2006/relationships/tags" Target="../tags/tag168.xml"/><Relationship Id="rId3" Type="http://schemas.openxmlformats.org/officeDocument/2006/relationships/tags" Target="../tags/tag163.xml"/><Relationship Id="rId7" Type="http://schemas.openxmlformats.org/officeDocument/2006/relationships/tags" Target="../tags/tag167.xml"/><Relationship Id="rId2" Type="http://schemas.openxmlformats.org/officeDocument/2006/relationships/tags" Target="../tags/tag162.xml"/><Relationship Id="rId1" Type="http://schemas.openxmlformats.org/officeDocument/2006/relationships/tags" Target="../tags/tag161.xml"/><Relationship Id="rId6" Type="http://schemas.openxmlformats.org/officeDocument/2006/relationships/tags" Target="../tags/tag166.xml"/><Relationship Id="rId5" Type="http://schemas.openxmlformats.org/officeDocument/2006/relationships/tags" Target="../tags/tag165.xml"/><Relationship Id="rId4" Type="http://schemas.openxmlformats.org/officeDocument/2006/relationships/tags" Target="../tags/tag164.xml"/><Relationship Id="rId9" Type="http://schemas.openxmlformats.org/officeDocument/2006/relationships/slideMaster" Target="../slideMasters/slideMaster9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tags" Target="../tags/tag171.xml"/><Relationship Id="rId2" Type="http://schemas.openxmlformats.org/officeDocument/2006/relationships/tags" Target="../tags/tag170.xml"/><Relationship Id="rId1" Type="http://schemas.openxmlformats.org/officeDocument/2006/relationships/tags" Target="../tags/tag169.xml"/><Relationship Id="rId5" Type="http://schemas.openxmlformats.org/officeDocument/2006/relationships/slideMaster" Target="../slideMasters/slideMaster9.xml"/><Relationship Id="rId4" Type="http://schemas.openxmlformats.org/officeDocument/2006/relationships/tags" Target="../tags/tag172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tags" Target="../tags/tag175.xml"/><Relationship Id="rId2" Type="http://schemas.openxmlformats.org/officeDocument/2006/relationships/tags" Target="../tags/tag174.xml"/><Relationship Id="rId1" Type="http://schemas.openxmlformats.org/officeDocument/2006/relationships/tags" Target="../tags/tag173.xml"/><Relationship Id="rId4" Type="http://schemas.openxmlformats.org/officeDocument/2006/relationships/slideMaster" Target="../slideMasters/slideMaster9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tags" Target="../tags/tag178.xml"/><Relationship Id="rId7" Type="http://schemas.openxmlformats.org/officeDocument/2006/relationships/slideMaster" Target="../slideMasters/slideMaster9.xml"/><Relationship Id="rId2" Type="http://schemas.openxmlformats.org/officeDocument/2006/relationships/tags" Target="../tags/tag177.xml"/><Relationship Id="rId1" Type="http://schemas.openxmlformats.org/officeDocument/2006/relationships/tags" Target="../tags/tag176.xml"/><Relationship Id="rId6" Type="http://schemas.openxmlformats.org/officeDocument/2006/relationships/tags" Target="../tags/tag181.xml"/><Relationship Id="rId5" Type="http://schemas.openxmlformats.org/officeDocument/2006/relationships/tags" Target="../tags/tag180.xml"/><Relationship Id="rId4" Type="http://schemas.openxmlformats.org/officeDocument/2006/relationships/tags" Target="../tags/tag179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tags" Target="../tags/tag184.xml"/><Relationship Id="rId2" Type="http://schemas.openxmlformats.org/officeDocument/2006/relationships/tags" Target="../tags/tag183.xml"/><Relationship Id="rId1" Type="http://schemas.openxmlformats.org/officeDocument/2006/relationships/tags" Target="../tags/tag182.xml"/><Relationship Id="rId6" Type="http://schemas.openxmlformats.org/officeDocument/2006/relationships/slideMaster" Target="../slideMasters/slideMaster9.xml"/><Relationship Id="rId5" Type="http://schemas.openxmlformats.org/officeDocument/2006/relationships/tags" Target="../tags/tag186.xml"/><Relationship Id="rId4" Type="http://schemas.openxmlformats.org/officeDocument/2006/relationships/tags" Target="../tags/tag185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tags" Target="../tags/tag189.xml"/><Relationship Id="rId2" Type="http://schemas.openxmlformats.org/officeDocument/2006/relationships/tags" Target="../tags/tag188.xml"/><Relationship Id="rId1" Type="http://schemas.openxmlformats.org/officeDocument/2006/relationships/tags" Target="../tags/tag187.xml"/><Relationship Id="rId5" Type="http://schemas.openxmlformats.org/officeDocument/2006/relationships/slideMaster" Target="../slideMasters/slideMaster9.xml"/><Relationship Id="rId4" Type="http://schemas.openxmlformats.org/officeDocument/2006/relationships/tags" Target="../tags/tag190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tags" Target="../tags/tag193.xml"/><Relationship Id="rId2" Type="http://schemas.openxmlformats.org/officeDocument/2006/relationships/tags" Target="../tags/tag192.xml"/><Relationship Id="rId1" Type="http://schemas.openxmlformats.org/officeDocument/2006/relationships/tags" Target="../tags/tag191.xml"/><Relationship Id="rId6" Type="http://schemas.openxmlformats.org/officeDocument/2006/relationships/slideMaster" Target="../slideMasters/slideMaster9.xml"/><Relationship Id="rId5" Type="http://schemas.openxmlformats.org/officeDocument/2006/relationships/tags" Target="../tags/tag195.xml"/><Relationship Id="rId4" Type="http://schemas.openxmlformats.org/officeDocument/2006/relationships/tags" Target="../tags/tag19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5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 hidden="1"/>
          <p:cNvSpPr>
            <a:spLocks noGrp="1"/>
          </p:cNvSpPr>
          <p:nvPr>
            <p:ph type="subTitle" idx="1"/>
            <p:custDataLst>
              <p:tags r:id="rId1"/>
            </p:custDataLst>
          </p:nvPr>
        </p:nvSpPr>
        <p:spPr>
          <a:xfrm>
            <a:off x="0" y="1"/>
            <a:ext cx="1058640" cy="105861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wrap="none" lIns="0" tIns="0" rIns="0" bIns="0" anchor="t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defRPr sz="100" b="0" i="0" u="none" spc="0">
                <a:solidFill>
                  <a:schemeClr val="tx1"/>
                </a:solidFill>
                <a:latin typeface="Bosch Office Sans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3865" indent="0" algn="ctr">
              <a:buNone/>
              <a:defRPr sz="1200"/>
            </a:lvl6pPr>
            <a:lvl7pPr marL="2056765" indent="0" algn="ctr">
              <a:buNone/>
              <a:defRPr sz="1200"/>
            </a:lvl7pPr>
            <a:lvl8pPr marL="2399665" indent="0" algn="ctr">
              <a:buNone/>
              <a:defRPr sz="1200"/>
            </a:lvl8pPr>
            <a:lvl9pPr marL="2742565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de-DE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215962" y="215957"/>
            <a:ext cx="8229865" cy="4338165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normAutofit/>
          </a:bodyPr>
          <a:lstStyle>
            <a:lvl1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6700" b="0" i="0" u="none" cap="all" spc="0">
                <a:solidFill>
                  <a:srgbClr val="FFFFFF"/>
                </a:solidFill>
                <a:latin typeface="Bosch Office Sans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540" y="1282238"/>
            <a:ext cx="7886104" cy="2139706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4540" y="3441793"/>
            <a:ext cx="7886104" cy="1126091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38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7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6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5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8056" y="1080279"/>
            <a:ext cx="4052782" cy="34748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928" y="1080278"/>
            <a:ext cx="4052782" cy="34748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32" y="273914"/>
            <a:ext cx="7886104" cy="99376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32" y="1261065"/>
            <a:ext cx="3868954" cy="61796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3865" indent="0">
              <a:buNone/>
              <a:defRPr sz="1200" b="1"/>
            </a:lvl6pPr>
            <a:lvl7pPr marL="2056765" indent="0">
              <a:buNone/>
              <a:defRPr sz="1200" b="1"/>
            </a:lvl7pPr>
            <a:lvl8pPr marL="2399665" indent="0">
              <a:buNone/>
              <a:defRPr sz="1200" b="1"/>
            </a:lvl8pPr>
            <a:lvl9pPr marL="2742565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32" y="1879026"/>
            <a:ext cx="3868954" cy="2762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339" y="1261065"/>
            <a:ext cx="3886597" cy="61796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3865" indent="0">
              <a:buNone/>
              <a:defRPr sz="1200" b="1"/>
            </a:lvl6pPr>
            <a:lvl7pPr marL="2056765" indent="0">
              <a:buNone/>
              <a:defRPr sz="1200" b="1"/>
            </a:lvl7pPr>
            <a:lvl8pPr marL="2399665" indent="0">
              <a:buNone/>
              <a:defRPr sz="1200" b="1"/>
            </a:lvl8pPr>
            <a:lvl9pPr marL="2742565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339" y="1879026"/>
            <a:ext cx="3886597" cy="2762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33" y="342724"/>
            <a:ext cx="2949791" cy="1200194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596" y="741025"/>
            <a:ext cx="4629338" cy="3654836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33" y="1542918"/>
            <a:ext cx="2949791" cy="2858235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3865" indent="0">
              <a:buNone/>
              <a:defRPr sz="800"/>
            </a:lvl6pPr>
            <a:lvl7pPr marL="2056765" indent="0">
              <a:buNone/>
              <a:defRPr sz="800"/>
            </a:lvl7pPr>
            <a:lvl8pPr marL="2399665" indent="0">
              <a:buNone/>
              <a:defRPr sz="800"/>
            </a:lvl8pPr>
            <a:lvl9pPr marL="2742565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33" y="342724"/>
            <a:ext cx="2949791" cy="1200194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596" y="741025"/>
            <a:ext cx="4629338" cy="3654836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3865" indent="0">
              <a:buNone/>
              <a:defRPr sz="1500"/>
            </a:lvl6pPr>
            <a:lvl7pPr marL="2056765" indent="0">
              <a:buNone/>
              <a:defRPr sz="1500"/>
            </a:lvl7pPr>
            <a:lvl8pPr marL="2399665" indent="0">
              <a:buNone/>
              <a:defRPr sz="1500"/>
            </a:lvl8pPr>
            <a:lvl9pPr marL="2742565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33" y="1542918"/>
            <a:ext cx="2949791" cy="2858235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3865" indent="0">
              <a:buNone/>
              <a:defRPr sz="800"/>
            </a:lvl6pPr>
            <a:lvl7pPr marL="2056765" indent="0">
              <a:buNone/>
              <a:defRPr sz="800"/>
            </a:lvl7pPr>
            <a:lvl8pPr marL="2399665" indent="0">
              <a:buNone/>
              <a:defRPr sz="800"/>
            </a:lvl8pPr>
            <a:lvl9pPr marL="2742565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5290" y="273917"/>
            <a:ext cx="1970644" cy="435880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068" y="273917"/>
            <a:ext cx="5747858" cy="435880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 hidden="1"/>
          <p:cNvSpPr>
            <a:spLocks noGrp="1"/>
          </p:cNvSpPr>
          <p:nvPr>
            <p:ph type="subTitle" idx="1"/>
            <p:custDataLst>
              <p:tags r:id="rId1"/>
            </p:custDataLst>
          </p:nvPr>
        </p:nvSpPr>
        <p:spPr>
          <a:xfrm>
            <a:off x="0" y="0"/>
            <a:ext cx="1058640" cy="105861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wrap="none" lIns="0" tIns="0" rIns="0" bIns="0" anchor="t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defRPr sz="100" b="0" i="0" u="none" spc="0">
                <a:solidFill>
                  <a:schemeClr val="tx1"/>
                </a:solidFill>
                <a:latin typeface="Bosch Office Sans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de-DE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215962" y="215956"/>
            <a:ext cx="8229865" cy="4338165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normAutofit/>
          </a:bodyPr>
          <a:lstStyle>
            <a:lvl1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6700" b="0" i="0" u="none" cap="all" spc="0">
                <a:solidFill>
                  <a:srgbClr val="FFFFFF"/>
                </a:solidFill>
                <a:latin typeface="Bosch Office Sans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539" y="1282238"/>
            <a:ext cx="7886104" cy="2139706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4539" y="3441792"/>
            <a:ext cx="7886104" cy="1126091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8056" y="1080278"/>
            <a:ext cx="4052782" cy="34748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927" y="1080277"/>
            <a:ext cx="4052782" cy="34748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32" y="273914"/>
            <a:ext cx="7886104" cy="99376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32" y="1261064"/>
            <a:ext cx="3868954" cy="61796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32" y="1879026"/>
            <a:ext cx="3868954" cy="2762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338" y="1261064"/>
            <a:ext cx="3886597" cy="61796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338" y="1879026"/>
            <a:ext cx="3886597" cy="2762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5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32" y="342724"/>
            <a:ext cx="2949791" cy="1200194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596" y="741025"/>
            <a:ext cx="4629338" cy="3654836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32" y="1542918"/>
            <a:ext cx="2949791" cy="2858235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32" y="342724"/>
            <a:ext cx="2949791" cy="1200194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596" y="741025"/>
            <a:ext cx="4629338" cy="3654836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32" y="1542918"/>
            <a:ext cx="2949791" cy="2858235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5290" y="273916"/>
            <a:ext cx="1970644" cy="435880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068" y="273916"/>
            <a:ext cx="5747858" cy="435880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1594485"/>
            <a:ext cx="7772400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0"/>
            <a:ext cx="640080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005810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951826" y="739185"/>
            <a:ext cx="1240346" cy="369332"/>
          </a:xfrm>
        </p:spPr>
        <p:txBody>
          <a:bodyPr lIns="0" tIns="0" rIns="0" bIns="0"/>
          <a:lstStyle>
            <a:lvl1pPr>
              <a:defRPr sz="2400" b="1" i="0">
                <a:solidFill>
                  <a:srgbClr val="32859A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194757" y="1587862"/>
            <a:ext cx="6754487" cy="276999"/>
          </a:xfrm>
        </p:spPr>
        <p:txBody>
          <a:bodyPr lIns="0" tIns="0" rIns="0" bIns="0"/>
          <a:lstStyle>
            <a:lvl1pPr>
              <a:defRPr sz="1800" b="0" i="0">
                <a:solidFill>
                  <a:schemeClr val="tx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901991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951826" y="739185"/>
            <a:ext cx="1240346" cy="369332"/>
          </a:xfrm>
        </p:spPr>
        <p:txBody>
          <a:bodyPr lIns="0" tIns="0" rIns="0" bIns="0"/>
          <a:lstStyle>
            <a:lvl1pPr>
              <a:defRPr sz="2400" b="1" i="0">
                <a:solidFill>
                  <a:srgbClr val="32859A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573053" y="1319434"/>
            <a:ext cx="253365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05"/>
            <a:ext cx="397764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8450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51399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951826" y="739185"/>
            <a:ext cx="1240346" cy="369332"/>
          </a:xfrm>
        </p:spPr>
        <p:txBody>
          <a:bodyPr lIns="0" tIns="0" rIns="0" bIns="0"/>
          <a:lstStyle>
            <a:lvl1pPr>
              <a:defRPr sz="2400" b="1" i="0">
                <a:solidFill>
                  <a:srgbClr val="32859A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654318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51399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611217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49244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36933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4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6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8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83456"/>
            <a:ext cx="2103120" cy="276999"/>
          </a:xfrm>
        </p:spPr>
        <p:txBody>
          <a:bodyPr/>
          <a:lstStyle/>
          <a:p>
            <a:fld id="{8AFEEADE-4500-4884-B6C3-852FC7738AD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08960" y="4783456"/>
            <a:ext cx="2926080" cy="276999"/>
          </a:xfr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83680" y="4783456"/>
            <a:ext cx="2103120" cy="276999"/>
          </a:xfrm>
        </p:spPr>
        <p:txBody>
          <a:bodyPr/>
          <a:lstStyle/>
          <a:p>
            <a:fld id="{15FB741A-F61F-488C-8EB2-4E4918887FD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0738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1594485"/>
            <a:ext cx="777240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0"/>
            <a:ext cx="64008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655172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903983" y="1202054"/>
            <a:ext cx="3336035" cy="276999"/>
          </a:xfrm>
        </p:spPr>
        <p:txBody>
          <a:bodyPr lIns="0" tIns="0" rIns="0" bIns="0"/>
          <a:lstStyle>
            <a:lvl1pPr>
              <a:defRPr sz="1800" b="0" i="0">
                <a:solidFill>
                  <a:schemeClr val="bg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04646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" y="0"/>
            <a:ext cx="9143999" cy="51434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2425445" y="1704212"/>
            <a:ext cx="2107883" cy="386715"/>
          </a:xfrm>
          <a:custGeom>
            <a:avLst/>
            <a:gdLst/>
            <a:ahLst/>
            <a:cxnLst/>
            <a:rect l="l" t="t" r="r" b="b"/>
            <a:pathLst>
              <a:path w="2810510" h="515619">
                <a:moveTo>
                  <a:pt x="2736596" y="0"/>
                </a:moveTo>
                <a:lnTo>
                  <a:pt x="0" y="0"/>
                </a:lnTo>
                <a:lnTo>
                  <a:pt x="0" y="441451"/>
                </a:lnTo>
                <a:lnTo>
                  <a:pt x="73660" y="515112"/>
                </a:lnTo>
                <a:lnTo>
                  <a:pt x="2810256" y="515112"/>
                </a:lnTo>
                <a:lnTo>
                  <a:pt x="2810256" y="73660"/>
                </a:lnTo>
                <a:lnTo>
                  <a:pt x="2736596" y="0"/>
                </a:lnTo>
                <a:close/>
              </a:path>
            </a:pathLst>
          </a:custGeom>
          <a:solidFill>
            <a:srgbClr val="2B7592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8" name="bk object 18"/>
          <p:cNvSpPr/>
          <p:nvPr/>
        </p:nvSpPr>
        <p:spPr>
          <a:xfrm>
            <a:off x="2457451" y="1660780"/>
            <a:ext cx="2008346" cy="388619"/>
          </a:xfrm>
          <a:custGeom>
            <a:avLst/>
            <a:gdLst/>
            <a:ahLst/>
            <a:cxnLst/>
            <a:rect l="l" t="t" r="r" b="b"/>
            <a:pathLst>
              <a:path w="2677795" h="518160">
                <a:moveTo>
                  <a:pt x="0" y="518160"/>
                </a:moveTo>
                <a:lnTo>
                  <a:pt x="2677668" y="518160"/>
                </a:lnTo>
                <a:lnTo>
                  <a:pt x="2677668" y="0"/>
                </a:lnTo>
                <a:lnTo>
                  <a:pt x="0" y="0"/>
                </a:lnTo>
                <a:lnTo>
                  <a:pt x="0" y="518160"/>
                </a:lnTo>
                <a:close/>
              </a:path>
            </a:pathLst>
          </a:custGeom>
          <a:ln w="12700">
            <a:solidFill>
              <a:srgbClr val="2B7592"/>
            </a:solidFill>
          </a:ln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9" name="bk object 19"/>
          <p:cNvSpPr/>
          <p:nvPr/>
        </p:nvSpPr>
        <p:spPr>
          <a:xfrm>
            <a:off x="2479166" y="1671066"/>
            <a:ext cx="490919" cy="5080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0" name="bk object 20"/>
          <p:cNvSpPr/>
          <p:nvPr/>
        </p:nvSpPr>
        <p:spPr>
          <a:xfrm>
            <a:off x="2667761" y="1671066"/>
            <a:ext cx="759524" cy="50806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1" name="bk object 21"/>
          <p:cNvSpPr/>
          <p:nvPr/>
        </p:nvSpPr>
        <p:spPr>
          <a:xfrm>
            <a:off x="3124961" y="1671066"/>
            <a:ext cx="401765" cy="50806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2" name="bk object 22"/>
          <p:cNvSpPr/>
          <p:nvPr/>
        </p:nvSpPr>
        <p:spPr>
          <a:xfrm>
            <a:off x="3224402" y="1671066"/>
            <a:ext cx="1141286" cy="50806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903983" y="1202054"/>
            <a:ext cx="3336035" cy="276999"/>
          </a:xfrm>
        </p:spPr>
        <p:txBody>
          <a:bodyPr lIns="0" tIns="0" rIns="0" bIns="0"/>
          <a:lstStyle>
            <a:lvl1pPr>
              <a:defRPr sz="1800" b="0" i="0">
                <a:solidFill>
                  <a:schemeClr val="bg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3005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05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98645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" y="0"/>
            <a:ext cx="9143999" cy="51434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4258817" y="1145286"/>
            <a:ext cx="2131124" cy="50806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903983" y="1202054"/>
            <a:ext cx="3336035" cy="276999"/>
          </a:xfrm>
        </p:spPr>
        <p:txBody>
          <a:bodyPr lIns="0" tIns="0" rIns="0" bIns="0"/>
          <a:lstStyle>
            <a:lvl1pPr>
              <a:defRPr sz="1800" b="0" i="0">
                <a:solidFill>
                  <a:schemeClr val="bg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51200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102845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1594485"/>
            <a:ext cx="777240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0"/>
            <a:ext cx="64008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65623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903983" y="1202054"/>
            <a:ext cx="3336035" cy="276999"/>
          </a:xfrm>
        </p:spPr>
        <p:txBody>
          <a:bodyPr lIns="0" tIns="0" rIns="0" bIns="0"/>
          <a:lstStyle>
            <a:lvl1pPr>
              <a:defRPr sz="1800" b="0" i="0">
                <a:solidFill>
                  <a:schemeClr val="bg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879523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" y="0"/>
            <a:ext cx="9143999" cy="51434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2425445" y="1704212"/>
            <a:ext cx="2107883" cy="386715"/>
          </a:xfrm>
          <a:custGeom>
            <a:avLst/>
            <a:gdLst/>
            <a:ahLst/>
            <a:cxnLst/>
            <a:rect l="l" t="t" r="r" b="b"/>
            <a:pathLst>
              <a:path w="2810510" h="515619">
                <a:moveTo>
                  <a:pt x="2736596" y="0"/>
                </a:moveTo>
                <a:lnTo>
                  <a:pt x="0" y="0"/>
                </a:lnTo>
                <a:lnTo>
                  <a:pt x="0" y="441451"/>
                </a:lnTo>
                <a:lnTo>
                  <a:pt x="73660" y="515112"/>
                </a:lnTo>
                <a:lnTo>
                  <a:pt x="2810256" y="515112"/>
                </a:lnTo>
                <a:lnTo>
                  <a:pt x="2810256" y="73660"/>
                </a:lnTo>
                <a:lnTo>
                  <a:pt x="2736596" y="0"/>
                </a:lnTo>
                <a:close/>
              </a:path>
            </a:pathLst>
          </a:custGeom>
          <a:solidFill>
            <a:srgbClr val="2B7592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8" name="bk object 18"/>
          <p:cNvSpPr/>
          <p:nvPr/>
        </p:nvSpPr>
        <p:spPr>
          <a:xfrm>
            <a:off x="2457451" y="1660780"/>
            <a:ext cx="2008346" cy="388619"/>
          </a:xfrm>
          <a:custGeom>
            <a:avLst/>
            <a:gdLst/>
            <a:ahLst/>
            <a:cxnLst/>
            <a:rect l="l" t="t" r="r" b="b"/>
            <a:pathLst>
              <a:path w="2677795" h="518160">
                <a:moveTo>
                  <a:pt x="0" y="518160"/>
                </a:moveTo>
                <a:lnTo>
                  <a:pt x="2677668" y="518160"/>
                </a:lnTo>
                <a:lnTo>
                  <a:pt x="2677668" y="0"/>
                </a:lnTo>
                <a:lnTo>
                  <a:pt x="0" y="0"/>
                </a:lnTo>
                <a:lnTo>
                  <a:pt x="0" y="518160"/>
                </a:lnTo>
                <a:close/>
              </a:path>
            </a:pathLst>
          </a:custGeom>
          <a:ln w="12700">
            <a:solidFill>
              <a:srgbClr val="2B7592"/>
            </a:solidFill>
          </a:ln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9" name="bk object 19"/>
          <p:cNvSpPr/>
          <p:nvPr/>
        </p:nvSpPr>
        <p:spPr>
          <a:xfrm>
            <a:off x="2479166" y="1671066"/>
            <a:ext cx="490919" cy="5080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0" name="bk object 20"/>
          <p:cNvSpPr/>
          <p:nvPr/>
        </p:nvSpPr>
        <p:spPr>
          <a:xfrm>
            <a:off x="2667761" y="1671066"/>
            <a:ext cx="759524" cy="50806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1" name="bk object 21"/>
          <p:cNvSpPr/>
          <p:nvPr/>
        </p:nvSpPr>
        <p:spPr>
          <a:xfrm>
            <a:off x="3124961" y="1671066"/>
            <a:ext cx="401765" cy="50806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2" name="bk object 22"/>
          <p:cNvSpPr/>
          <p:nvPr/>
        </p:nvSpPr>
        <p:spPr>
          <a:xfrm>
            <a:off x="3224402" y="1671066"/>
            <a:ext cx="1141286" cy="50806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903983" y="1202054"/>
            <a:ext cx="3336035" cy="276999"/>
          </a:xfrm>
        </p:spPr>
        <p:txBody>
          <a:bodyPr lIns="0" tIns="0" rIns="0" bIns="0"/>
          <a:lstStyle>
            <a:lvl1pPr>
              <a:defRPr sz="1800" b="0" i="0">
                <a:solidFill>
                  <a:schemeClr val="bg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3005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05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40710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" y="0"/>
            <a:ext cx="9143999" cy="51434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4258817" y="1145286"/>
            <a:ext cx="2131124" cy="50806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903983" y="1202054"/>
            <a:ext cx="3336035" cy="276999"/>
          </a:xfrm>
        </p:spPr>
        <p:txBody>
          <a:bodyPr lIns="0" tIns="0" rIns="0" bIns="0"/>
          <a:lstStyle>
            <a:lvl1pPr>
              <a:defRPr sz="1800" b="0" i="0">
                <a:solidFill>
                  <a:schemeClr val="bg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18193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4841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2565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7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2565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7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5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33086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1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22292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27006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99714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271875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1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1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09049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19684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91023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2025/8/23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03908658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71450" indent="-171450">
              <a:spcAft>
                <a:spcPts val="750"/>
              </a:spcAft>
              <a:defRPr spc="225"/>
            </a:lvl1pPr>
            <a:lvl2pPr marL="514350" indent="-171450">
              <a:defRPr spc="225"/>
            </a:lvl2pPr>
            <a:lvl3pPr marL="857250" indent="-171450">
              <a:defRPr spc="225"/>
            </a:lvl3pPr>
            <a:lvl4pPr marL="1200150" indent="-171450">
              <a:defRPr spc="225"/>
            </a:lvl4pPr>
            <a:lvl5pPr marL="1543050" indent="-171450">
              <a:defRPr spc="225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195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23362288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1800" spc="15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0573246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1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50079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44168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48186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32219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1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1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89516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55626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981190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2025/8/23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129399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71450" indent="-171450">
              <a:spcAft>
                <a:spcPts val="750"/>
              </a:spcAft>
              <a:defRPr spc="225"/>
            </a:lvl1pPr>
            <a:lvl2pPr marL="514350" indent="-171450">
              <a:defRPr spc="225"/>
            </a:lvl2pPr>
            <a:lvl3pPr marL="857250" indent="-171450">
              <a:defRPr spc="225"/>
            </a:lvl3pPr>
            <a:lvl4pPr marL="1200150" indent="-171450">
              <a:defRPr spc="225"/>
            </a:lvl4pPr>
            <a:lvl5pPr marL="1543050" indent="-171450">
              <a:defRPr spc="225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44600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4060055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1800" spc="15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8020286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899100" y="685800"/>
            <a:ext cx="7349400" cy="19278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899100" y="2670300"/>
            <a:ext cx="7349400" cy="11043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1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58952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6300" y="1117800"/>
            <a:ext cx="8226900" cy="3569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26563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493100" y="2886300"/>
            <a:ext cx="5826600" cy="5751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493100" y="3461400"/>
            <a:ext cx="5826600" cy="6507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3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81698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6300" y="1125900"/>
            <a:ext cx="3882600" cy="35613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808700" y="1125900"/>
            <a:ext cx="3882600" cy="35613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87448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456300" y="1071900"/>
            <a:ext cx="4006800" cy="2862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1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6300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4676813" y="1066297"/>
            <a:ext cx="4006800" cy="2862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500" b="1" spc="1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3" y="1390500"/>
            <a:ext cx="4006800" cy="32967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55572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456300"/>
            <a:ext cx="8226900" cy="5292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931702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6222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1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2565" indent="0">
              <a:buNone/>
              <a:defRPr sz="900"/>
            </a:lvl7pPr>
            <a:lvl8pPr marL="3199765" indent="0">
              <a:buNone/>
              <a:defRPr sz="900"/>
            </a:lvl8pPr>
            <a:lvl9pPr marL="3656965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456300" y="1166400"/>
            <a:ext cx="3924808" cy="3456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4762800" y="1166400"/>
            <a:ext cx="3920400" cy="3456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2025/8/23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73194754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7676100" y="685800"/>
            <a:ext cx="783000" cy="37719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1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85800" y="685800"/>
            <a:ext cx="6876900" cy="3771900"/>
          </a:xfrm>
        </p:spPr>
        <p:txBody>
          <a:bodyPr vert="eaVert" lIns="46800" tIns="46800" rIns="46800" bIns="46800"/>
          <a:lstStyle>
            <a:lvl1pPr marL="171450" indent="-171450">
              <a:spcAft>
                <a:spcPts val="750"/>
              </a:spcAft>
              <a:defRPr spc="225"/>
            </a:lvl1pPr>
            <a:lvl2pPr marL="514350" indent="-171450">
              <a:defRPr spc="225"/>
            </a:lvl2pPr>
            <a:lvl3pPr marL="857250" indent="-171450">
              <a:defRPr spc="225"/>
            </a:lvl3pPr>
            <a:lvl4pPr marL="1200150" indent="-171450">
              <a:defRPr spc="225"/>
            </a:lvl4pPr>
            <a:lvl5pPr marL="1543050" indent="-171450">
              <a:defRPr spc="225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80044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456300" y="580500"/>
            <a:ext cx="8229600" cy="41121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51899089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899100" y="1863000"/>
            <a:ext cx="7349400" cy="7641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45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899100" y="2670300"/>
            <a:ext cx="7349400" cy="3537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1800" spc="15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23353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2565" indent="0">
              <a:buNone/>
              <a:defRPr sz="2000"/>
            </a:lvl7pPr>
            <a:lvl8pPr marL="3199765" indent="0">
              <a:buNone/>
              <a:defRPr sz="2000"/>
            </a:lvl8pPr>
            <a:lvl9pPr marL="3656965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2565" indent="0">
              <a:buNone/>
              <a:defRPr sz="900"/>
            </a:lvl7pPr>
            <a:lvl8pPr marL="3199765" indent="0">
              <a:buNone/>
              <a:defRPr sz="900"/>
            </a:lvl8pPr>
            <a:lvl9pPr marL="3656965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ags" Target="../tags/tag6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ags" Target="../tags/tag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6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3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7.xml"/><Relationship Id="rId7" Type="http://schemas.openxmlformats.org/officeDocument/2006/relationships/theme" Target="../theme/theme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tags" Target="../tags/tag10.xml"/><Relationship Id="rId18" Type="http://schemas.openxmlformats.org/officeDocument/2006/relationships/tags" Target="../tags/tag15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7.xml"/><Relationship Id="rId17" Type="http://schemas.openxmlformats.org/officeDocument/2006/relationships/tags" Target="../tags/tag14.xml"/><Relationship Id="rId2" Type="http://schemas.openxmlformats.org/officeDocument/2006/relationships/slideLayout" Target="../slideLayouts/slideLayout52.xml"/><Relationship Id="rId16" Type="http://schemas.openxmlformats.org/officeDocument/2006/relationships/tags" Target="../tags/tag13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5" Type="http://schemas.openxmlformats.org/officeDocument/2006/relationships/tags" Target="../tags/tag12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14" Type="http://schemas.openxmlformats.org/officeDocument/2006/relationships/tags" Target="../tags/tag11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tags" Target="../tags/tag72.xml"/><Relationship Id="rId18" Type="http://schemas.openxmlformats.org/officeDocument/2006/relationships/tags" Target="../tags/tag77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theme" Target="../theme/theme8.xml"/><Relationship Id="rId17" Type="http://schemas.openxmlformats.org/officeDocument/2006/relationships/tags" Target="../tags/tag76.xml"/><Relationship Id="rId2" Type="http://schemas.openxmlformats.org/officeDocument/2006/relationships/slideLayout" Target="../slideLayouts/slideLayout63.xml"/><Relationship Id="rId16" Type="http://schemas.openxmlformats.org/officeDocument/2006/relationships/tags" Target="../tags/tag75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5" Type="http://schemas.openxmlformats.org/officeDocument/2006/relationships/tags" Target="../tags/tag74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Relationship Id="rId14" Type="http://schemas.openxmlformats.org/officeDocument/2006/relationships/tags" Target="../tags/tag73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tags" Target="../tags/tag134.xml"/><Relationship Id="rId18" Type="http://schemas.openxmlformats.org/officeDocument/2006/relationships/tags" Target="../tags/tag139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theme" Target="../theme/theme9.xml"/><Relationship Id="rId17" Type="http://schemas.openxmlformats.org/officeDocument/2006/relationships/tags" Target="../tags/tag138.xml"/><Relationship Id="rId2" Type="http://schemas.openxmlformats.org/officeDocument/2006/relationships/slideLayout" Target="../slideLayouts/slideLayout74.xml"/><Relationship Id="rId16" Type="http://schemas.openxmlformats.org/officeDocument/2006/relationships/tags" Target="../tags/tag137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5" Type="http://schemas.openxmlformats.org/officeDocument/2006/relationships/tags" Target="../tags/tag136.xml"/><Relationship Id="rId10" Type="http://schemas.openxmlformats.org/officeDocument/2006/relationships/slideLayout" Target="../slideLayouts/slideLayout82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Relationship Id="rId14" Type="http://schemas.openxmlformats.org/officeDocument/2006/relationships/tags" Target="../tags/tag1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27" tIns="45714" rIns="91427" bIns="45714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27" tIns="45714" rIns="91427" bIns="4571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27" tIns="45714" rIns="91427" bIns="4571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1" y="4767263"/>
            <a:ext cx="2133600" cy="273844"/>
          </a:xfrm>
          <a:prstGeom prst="rect">
            <a:avLst/>
          </a:prstGeom>
        </p:spPr>
        <p:txBody>
          <a:bodyPr vert="horz" lIns="91427" tIns="45714" rIns="91427" bIns="45714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376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37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65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8057" y="540140"/>
            <a:ext cx="6853321" cy="32408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8057" y="1080279"/>
            <a:ext cx="8565652" cy="347489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  <a:endParaRPr lang="de-DE" dirty="0"/>
          </a:p>
        </p:txBody>
      </p:sp>
      <p:pic>
        <p:nvPicPr>
          <p:cNvPr id="5" name="Picture 4"/>
          <p:cNvPicPr/>
          <p:nvPr userDrawn="1">
            <p:custDataLst>
              <p:tags r:id="rId13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4587" y="4555180"/>
            <a:ext cx="912547" cy="479548"/>
          </a:xfrm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</p:pic>
      <p:pic>
        <p:nvPicPr>
          <p:cNvPr id="4" name="Picture 3"/>
          <p:cNvPicPr/>
          <p:nvPr userDrawn="1">
            <p:custDataLst>
              <p:tags r:id="rId14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5786"/>
            <a:ext cx="9144529" cy="107978"/>
          </a:xfrm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165" rtl="0" eaLnBrk="1" latinLnBrk="0" hangingPunct="1">
        <a:lnSpc>
          <a:spcPct val="90000"/>
        </a:lnSpc>
        <a:spcBef>
          <a:spcPct val="0"/>
        </a:spcBef>
        <a:buFontTx/>
        <a:buNone/>
        <a:defRPr sz="1500" b="0" i="0" u="none" kern="1200">
          <a:solidFill>
            <a:schemeClr val="tx1"/>
          </a:solidFill>
          <a:latin typeface="Bosch Office Sans" panose="020B0604020202020204" pitchFamily="34" charset="0"/>
          <a:ea typeface="+mj-ea"/>
          <a:cs typeface="+mj-cs"/>
        </a:defRPr>
      </a:lvl1pPr>
    </p:titleStyle>
    <p:bodyStyle>
      <a:lvl1pPr marL="209550" indent="-209550" algn="l" defTabSz="685165" rtl="0" eaLnBrk="1" latinLnBrk="0" hangingPunct="1">
        <a:lnSpc>
          <a:spcPct val="107000"/>
        </a:lnSpc>
        <a:spcBef>
          <a:spcPts val="415"/>
        </a:spcBef>
        <a:buClrTx/>
        <a:buSzPct val="100000"/>
        <a:buFont typeface="Wingdings 3" panose="05040102010807070707" pitchFamily="18" charset="2"/>
        <a:buChar char=""/>
        <a:defRPr sz="15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1pPr>
      <a:lvl2pPr marL="423545" indent="-22860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 typeface="Wingdings 3" panose="05040102010807070707" pitchFamily="18" charset="2"/>
        <a:buChar char=""/>
        <a:defRPr sz="13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2pPr>
      <a:lvl3pPr marL="608330" indent="-170180" algn="l" defTabSz="685165" rtl="0" eaLnBrk="1" latinLnBrk="0" hangingPunct="1">
        <a:lnSpc>
          <a:spcPct val="102000"/>
        </a:lnSpc>
        <a:spcBef>
          <a:spcPts val="415"/>
        </a:spcBef>
        <a:buClrTx/>
        <a:buSzPct val="100000"/>
        <a:buFontTx/>
        <a:buChar char="‒"/>
        <a:defRPr sz="12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3pPr>
      <a:lvl4pPr marL="776605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4pPr>
      <a:lvl5pPr marL="776605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5pPr>
      <a:lvl6pPr marL="776605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6pPr>
      <a:lvl7pPr marL="776605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7pPr>
      <a:lvl8pPr marL="776605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8pPr>
      <a:lvl9pPr marL="776605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 baseline="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9pPr>
    </p:bodyStyle>
    <p:otherStyle>
      <a:defPPr>
        <a:defRPr lang="de-DE"/>
      </a:defPPr>
      <a:lvl1pPr marL="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3865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6765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399665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42565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8056" y="540139"/>
            <a:ext cx="6853321" cy="32408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8057" y="1080278"/>
            <a:ext cx="8565652" cy="347489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  <a:endParaRPr lang="de-DE" dirty="0"/>
          </a:p>
        </p:txBody>
      </p:sp>
      <p:pic>
        <p:nvPicPr>
          <p:cNvPr id="5" name="Picture 4"/>
          <p:cNvPicPr/>
          <p:nvPr userDrawn="1">
            <p:custDataLst>
              <p:tags r:id="rId13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4587" y="4555180"/>
            <a:ext cx="912547" cy="479548"/>
          </a:xfrm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</p:pic>
      <p:pic>
        <p:nvPicPr>
          <p:cNvPr id="4" name="Picture 3"/>
          <p:cNvPicPr/>
          <p:nvPr userDrawn="1">
            <p:custDataLst>
              <p:tags r:id="rId14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5786"/>
            <a:ext cx="9144529" cy="107978"/>
          </a:xfrm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165" rtl="0" eaLnBrk="1" latinLnBrk="0" hangingPunct="1">
        <a:lnSpc>
          <a:spcPct val="90000"/>
        </a:lnSpc>
        <a:spcBef>
          <a:spcPct val="0"/>
        </a:spcBef>
        <a:buFontTx/>
        <a:buNone/>
        <a:defRPr sz="1500" b="0" i="0" u="none" kern="1200">
          <a:solidFill>
            <a:schemeClr val="tx1"/>
          </a:solidFill>
          <a:latin typeface="Bosch Office Sans" panose="020B0604020202020204" pitchFamily="34" charset="0"/>
          <a:ea typeface="+mj-ea"/>
          <a:cs typeface="+mj-cs"/>
        </a:defRPr>
      </a:lvl1pPr>
    </p:titleStyle>
    <p:bodyStyle>
      <a:lvl1pPr marL="209550" indent="-209550" algn="l" defTabSz="685165" rtl="0" eaLnBrk="1" latinLnBrk="0" hangingPunct="1">
        <a:lnSpc>
          <a:spcPct val="107000"/>
        </a:lnSpc>
        <a:spcBef>
          <a:spcPts val="415"/>
        </a:spcBef>
        <a:buClrTx/>
        <a:buSzPct val="100000"/>
        <a:buFont typeface="Wingdings 3" panose="05040102010807070707" pitchFamily="18" charset="2"/>
        <a:buChar char=""/>
        <a:defRPr sz="15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1pPr>
      <a:lvl2pPr marL="423545" indent="-22860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 typeface="Wingdings 3" panose="05040102010807070707" pitchFamily="18" charset="2"/>
        <a:buChar char=""/>
        <a:defRPr sz="13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2pPr>
      <a:lvl3pPr marL="608965" indent="-170180" algn="l" defTabSz="685165" rtl="0" eaLnBrk="1" latinLnBrk="0" hangingPunct="1">
        <a:lnSpc>
          <a:spcPct val="102000"/>
        </a:lnSpc>
        <a:spcBef>
          <a:spcPts val="415"/>
        </a:spcBef>
        <a:buClrTx/>
        <a:buSzPct val="100000"/>
        <a:buFontTx/>
        <a:buChar char="‒"/>
        <a:defRPr sz="12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3pPr>
      <a:lvl4pPr marL="777240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4pPr>
      <a:lvl5pPr marL="777240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5pPr>
      <a:lvl6pPr marL="777240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6pPr>
      <a:lvl7pPr marL="777240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7pPr>
      <a:lvl8pPr marL="777240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8pPr>
      <a:lvl9pPr marL="777240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 baseline="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9pPr>
    </p:bodyStyle>
    <p:otherStyle>
      <a:defPPr>
        <a:defRPr lang="de-DE"/>
      </a:defPPr>
      <a:lvl1pPr marL="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"/>
            <a:ext cx="9144000" cy="514349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308610" y="435483"/>
            <a:ext cx="8308658" cy="0"/>
          </a:xfrm>
          <a:custGeom>
            <a:avLst/>
            <a:gdLst/>
            <a:ahLst/>
            <a:cxnLst/>
            <a:rect l="l" t="t" r="r" b="b"/>
            <a:pathLst>
              <a:path w="11078210">
                <a:moveTo>
                  <a:pt x="0" y="0"/>
                </a:moveTo>
                <a:lnTo>
                  <a:pt x="11078210" y="0"/>
                </a:lnTo>
              </a:path>
            </a:pathLst>
          </a:custGeom>
          <a:ln w="6096">
            <a:solidFill>
              <a:srgbClr val="32859A"/>
            </a:solidFill>
          </a:ln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951826" y="739185"/>
            <a:ext cx="1240346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rgbClr val="32859A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194757" y="1587862"/>
            <a:ext cx="6754487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tx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56"/>
            <a:ext cx="2926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56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4783456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B6F15528-21DE-4FAA-801E-634DDDAF4B2B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495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903983" y="1202054"/>
            <a:ext cx="3336035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bg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183005"/>
            <a:ext cx="82296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56"/>
            <a:ext cx="2926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56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8/23/2025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4783456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B6F15528-21DE-4FAA-801E-634DDDAF4B2B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220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903983" y="1202054"/>
            <a:ext cx="3336035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bg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183005"/>
            <a:ext cx="82296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56"/>
            <a:ext cx="2926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56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8/23/2025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4783456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B6F15528-21DE-4FAA-801E-634DDDAF4B2B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201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2025/8/23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custDataLst>
      <p:tags r:id="rId13"/>
    </p:custDataLst>
    <p:extLst>
      <p:ext uri="{BB962C8B-B14F-4D97-AF65-F5344CB8AC3E}">
        <p14:creationId xmlns:p14="http://schemas.microsoft.com/office/powerpoint/2010/main" val="3281582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225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●"/>
        <a:defRPr sz="135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450"/>
        </a:spcAft>
        <a:buFont typeface="Arial" panose="020B0604020202020204" pitchFamily="34" charset="0"/>
        <a:buChar char="●"/>
        <a:tabLst>
          <a:tab pos="1207294" algn="l"/>
          <a:tab pos="1207294" algn="l"/>
          <a:tab pos="1207294" algn="l"/>
          <a:tab pos="1207294" algn="l"/>
        </a:tabLst>
        <a:defRPr sz="12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450"/>
        </a:spcAft>
        <a:buFont typeface="Arial" panose="020B0604020202020204" pitchFamily="34" charset="0"/>
        <a:buChar char="●"/>
        <a:defRPr sz="12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225"/>
        </a:spcAft>
        <a:buFont typeface="Wingdings" panose="05000000000000000000" charset="0"/>
        <a:buChar char=""/>
        <a:defRPr sz="105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225"/>
        </a:spcAft>
        <a:buFont typeface="Arial" panose="020B0604020202020204" pitchFamily="34" charset="0"/>
        <a:buChar char="•"/>
        <a:defRPr sz="105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2025/8/23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custDataLst>
      <p:tags r:id="rId13"/>
    </p:custDataLst>
    <p:extLst>
      <p:ext uri="{BB962C8B-B14F-4D97-AF65-F5344CB8AC3E}">
        <p14:creationId xmlns:p14="http://schemas.microsoft.com/office/powerpoint/2010/main" val="3009420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225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●"/>
        <a:defRPr sz="135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450"/>
        </a:spcAft>
        <a:buFont typeface="Arial" panose="020B0604020202020204" pitchFamily="34" charset="0"/>
        <a:buChar char="●"/>
        <a:tabLst>
          <a:tab pos="1207294" algn="l"/>
          <a:tab pos="1207294" algn="l"/>
          <a:tab pos="1207294" algn="l"/>
          <a:tab pos="1207294" algn="l"/>
        </a:tabLst>
        <a:defRPr sz="12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450"/>
        </a:spcAft>
        <a:buFont typeface="Arial" panose="020B0604020202020204" pitchFamily="34" charset="0"/>
        <a:buChar char="●"/>
        <a:defRPr sz="12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225"/>
        </a:spcAft>
        <a:buFont typeface="Wingdings" panose="05000000000000000000" charset="0"/>
        <a:buChar char=""/>
        <a:defRPr sz="105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225"/>
        </a:spcAft>
        <a:buFont typeface="Arial" panose="020B0604020202020204" pitchFamily="34" charset="0"/>
        <a:buChar char="•"/>
        <a:defRPr sz="105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456300" y="456300"/>
            <a:ext cx="8226900" cy="5292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456300" y="1117800"/>
            <a:ext cx="8226900" cy="35694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4590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760FBDFE-C587-4B4C-A407-44438C67B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2025/8/23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3087000" y="4735800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6658200" y="4735800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49AE70B2-8BF9-45C0-BB95-33D1B9D3A85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custDataLst>
      <p:tags r:id="rId13"/>
    </p:custDataLst>
    <p:extLst>
      <p:ext uri="{BB962C8B-B14F-4D97-AF65-F5344CB8AC3E}">
        <p14:creationId xmlns:p14="http://schemas.microsoft.com/office/powerpoint/2010/main" val="3350462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225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●"/>
        <a:defRPr sz="135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450"/>
        </a:spcAft>
        <a:buFont typeface="Arial" panose="020B0604020202020204" pitchFamily="34" charset="0"/>
        <a:buChar char="●"/>
        <a:tabLst>
          <a:tab pos="1207294" algn="l"/>
          <a:tab pos="1207294" algn="l"/>
          <a:tab pos="1207294" algn="l"/>
          <a:tab pos="1207294" algn="l"/>
        </a:tabLst>
        <a:defRPr sz="12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450"/>
        </a:spcAft>
        <a:buFont typeface="Arial" panose="020B0604020202020204" pitchFamily="34" charset="0"/>
        <a:buChar char="●"/>
        <a:defRPr sz="12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225"/>
        </a:spcAft>
        <a:buFont typeface="Wingdings" panose="05000000000000000000" charset="0"/>
        <a:buChar char=""/>
        <a:defRPr sz="105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225"/>
        </a:spcAft>
        <a:buFont typeface="Arial" panose="020B0604020202020204" pitchFamily="34" charset="0"/>
        <a:buChar char="•"/>
        <a:defRPr sz="105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52.xml"/><Relationship Id="rId1" Type="http://schemas.openxmlformats.org/officeDocument/2006/relationships/tags" Target="../tags/tag200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2.xml"/><Relationship Id="rId1" Type="http://schemas.openxmlformats.org/officeDocument/2006/relationships/tags" Target="../tags/tag20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52.xml"/><Relationship Id="rId1" Type="http://schemas.openxmlformats.org/officeDocument/2006/relationships/tags" Target="../tags/tag202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63.xml"/><Relationship Id="rId1" Type="http://schemas.openxmlformats.org/officeDocument/2006/relationships/tags" Target="../tags/tag203.xml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63.xml"/><Relationship Id="rId1" Type="http://schemas.openxmlformats.org/officeDocument/2006/relationships/tags" Target="../tags/tag204.xml"/><Relationship Id="rId4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3.xml"/><Relationship Id="rId1" Type="http://schemas.openxmlformats.org/officeDocument/2006/relationships/tags" Target="../tags/tag20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74.xml"/><Relationship Id="rId1" Type="http://schemas.openxmlformats.org/officeDocument/2006/relationships/tags" Target="../tags/tag206.xml"/><Relationship Id="rId4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74.xml"/><Relationship Id="rId1" Type="http://schemas.openxmlformats.org/officeDocument/2006/relationships/tags" Target="../tags/tag207.xml"/><Relationship Id="rId4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74.xml"/><Relationship Id="rId1" Type="http://schemas.openxmlformats.org/officeDocument/2006/relationships/tags" Target="../tags/tag208.xml"/><Relationship Id="rId4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tags" Target="../tags/tag197.xml"/><Relationship Id="rId1" Type="http://schemas.openxmlformats.org/officeDocument/2006/relationships/tags" Target="../tags/tag196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52.xml"/><Relationship Id="rId1" Type="http://schemas.openxmlformats.org/officeDocument/2006/relationships/tags" Target="../tags/tag19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52.xml"/><Relationship Id="rId1" Type="http://schemas.openxmlformats.org/officeDocument/2006/relationships/tags" Target="../tags/tag19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39607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复习回顾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032000" y="2249170"/>
            <a:ext cx="5080000" cy="275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04800"/>
            <a:r>
              <a:rPr lang="en-US" sz="1200">
                <a:solidFill>
                  <a:srgbClr val="333333"/>
                </a:solidFill>
                <a:latin typeface="宋体" panose="02010600030101010101" pitchFamily="2" charset="-122"/>
              </a:rPr>
              <a:t> 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7889" y="1012704"/>
            <a:ext cx="8540115" cy="7439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流通加工的</a:t>
            </a:r>
            <a:r>
              <a:rPr lang="zh-CN" altLang="en-US" sz="32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作用？</a:t>
            </a:r>
            <a:endParaRPr lang="zh-CN" altLang="en-US" sz="32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950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三、配送与运输的区别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685800">
              <a:buNone/>
            </a:pPr>
            <a:r>
              <a:rPr lang="zh-CN" altLang="en-US" sz="1800" b="1" dirty="0">
                <a:solidFill>
                  <a:schemeClr val="tx1"/>
                </a:solidFill>
              </a:rPr>
              <a:t>1、运输工具与运输方式不同</a:t>
            </a:r>
          </a:p>
          <a:p>
            <a:pPr marL="0" indent="685800">
              <a:buNone/>
            </a:pPr>
            <a:endParaRPr lang="zh-CN" altLang="en-US" sz="1800" b="1" dirty="0"/>
          </a:p>
        </p:txBody>
      </p:sp>
      <p:pic>
        <p:nvPicPr>
          <p:cNvPr id="4" name="Picture 2" descr="https://img2.baidu.com/it/u=1276015735,660016075&amp;fm=253&amp;fmt=auto&amp;app=138&amp;f=JPEG?w=550&amp;h=36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250" y="1628776"/>
            <a:ext cx="2860358" cy="30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img2.baidu.com/it/u=3200576877,97340196&amp;fm=253&amp;fmt=auto&amp;app=138&amp;f=JPEG?w=524&amp;h=44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629" y="1583056"/>
            <a:ext cx="2862263" cy="3103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34736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sym typeface="+mn-ea"/>
              </a:rPr>
              <a:t>三、配送与运输的区别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685800">
              <a:lnSpc>
                <a:spcPct val="150000"/>
              </a:lnSpc>
              <a:buNone/>
            </a:pPr>
            <a:r>
              <a:rPr lang="zh-CN" altLang="en-US" sz="1800" b="1" dirty="0">
                <a:solidFill>
                  <a:schemeClr val="tx1"/>
                </a:solidFill>
              </a:rPr>
              <a:t>2、活动范围与空间不同</a:t>
            </a:r>
          </a:p>
          <a:p>
            <a:pPr marL="0" indent="685800">
              <a:lnSpc>
                <a:spcPct val="150000"/>
              </a:lnSpc>
              <a:buNone/>
            </a:pPr>
            <a:r>
              <a:rPr lang="zh-CN" altLang="en-US" sz="1500" dirty="0">
                <a:solidFill>
                  <a:schemeClr val="tx1"/>
                </a:solidFill>
              </a:rPr>
              <a:t>运输的活动空间比较大，可以在不同地区、不同城市甚至不同国家之间进行，时间比配送时间长；</a:t>
            </a:r>
          </a:p>
          <a:p>
            <a:pPr marL="0" indent="685800">
              <a:lnSpc>
                <a:spcPct val="150000"/>
              </a:lnSpc>
              <a:buNone/>
            </a:pPr>
            <a:r>
              <a:rPr lang="zh-CN" altLang="en-US" sz="1500" dirty="0">
                <a:solidFill>
                  <a:schemeClr val="tx1"/>
                </a:solidFill>
              </a:rPr>
              <a:t>配送通常在某一地区或同一城市间进行，运送的距离比较短。</a:t>
            </a:r>
          </a:p>
          <a:p>
            <a:pPr marL="0" indent="685800">
              <a:lnSpc>
                <a:spcPct val="150000"/>
              </a:lnSpc>
              <a:buNone/>
            </a:pPr>
            <a:r>
              <a:rPr lang="zh-CN" altLang="en-US" sz="1800" b="1" dirty="0">
                <a:solidFill>
                  <a:schemeClr val="tx1"/>
                </a:solidFill>
              </a:rPr>
              <a:t>3、主体的责任与主动程度不同</a:t>
            </a:r>
          </a:p>
          <a:p>
            <a:pPr marL="0" indent="685800">
              <a:lnSpc>
                <a:spcPct val="150000"/>
              </a:lnSpc>
              <a:buNone/>
            </a:pPr>
            <a:r>
              <a:rPr lang="zh-CN" altLang="en-US" sz="1500" dirty="0">
                <a:solidFill>
                  <a:schemeClr val="tx1"/>
                </a:solidFill>
              </a:rPr>
              <a:t>运输是被动提供服务，只要把货物保质、保量、按时送到用户手中即可；</a:t>
            </a:r>
          </a:p>
          <a:p>
            <a:pPr marL="0" indent="685800">
              <a:lnSpc>
                <a:spcPct val="150000"/>
              </a:lnSpc>
              <a:buNone/>
            </a:pPr>
            <a:r>
              <a:rPr lang="zh-CN" altLang="en-US" sz="1500" dirty="0">
                <a:solidFill>
                  <a:schemeClr val="tx1"/>
                </a:solidFill>
              </a:rPr>
              <a:t>配送为提升顾客满意度，要为顾客提供积极、主动的服务。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517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sym typeface="+mn-ea"/>
              </a:rPr>
              <a:t>三、配送与运输的区别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6300" y="996356"/>
            <a:ext cx="8226900" cy="3569400"/>
          </a:xfrm>
        </p:spPr>
        <p:txBody>
          <a:bodyPr/>
          <a:lstStyle/>
          <a:p>
            <a:pPr marL="0" indent="685800">
              <a:buNone/>
            </a:pPr>
            <a:r>
              <a:rPr lang="zh-CN" altLang="en-US" sz="1800" b="1" dirty="0">
                <a:solidFill>
                  <a:schemeClr val="tx1"/>
                </a:solidFill>
              </a:rPr>
              <a:t>4、运送对象与功能不同</a:t>
            </a:r>
          </a:p>
        </p:txBody>
      </p:sp>
      <p:pic>
        <p:nvPicPr>
          <p:cNvPr id="4" name="Picture 2" descr="https://gimg2.baidu.com/image_search/src=http%3A%2F%2Fnimg.ws.126.net%2F%3Furl%3Dhttp%3A%2F%2Fdingyue.ws.126.net%2F2021%2F0407%2Fb2a3862cj00qr6l8d000yc0009t00d3g.jpg%26thumbnail%3D650x2147483647%26quality%3D80%26type%3Djpg&amp;refer=http%3A%2F%2Fnimg.ws.126.net&amp;app=2002&amp;size=f9999,10000&amp;q=a80&amp;n=0&amp;g=0n&amp;fmt=jpeg?sec=1646792389&amp;t=04b1af862cfcb3bae4e4e4530c5d850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9633" y="1514494"/>
            <a:ext cx="2970330" cy="3206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" name="图片 99"/>
          <p:cNvPicPr/>
          <p:nvPr/>
        </p:nvPicPr>
        <p:blipFill>
          <a:blip r:embed="rId4"/>
          <a:stretch>
            <a:fillRect/>
          </a:stretch>
        </p:blipFill>
        <p:spPr>
          <a:xfrm>
            <a:off x="5248276" y="1514475"/>
            <a:ext cx="2943701" cy="320611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50988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485775"/>
            <a:chOff x="152400" y="413694"/>
            <a:chExt cx="10290175" cy="461664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39607" y="413694"/>
              <a:ext cx="8416714" cy="438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spc="2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+mn-ea"/>
                </a:rPr>
                <a:t>四</a:t>
              </a:r>
              <a:r>
                <a:rPr lang="zh-CN" altLang="en-US" sz="2400" b="1" spc="225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+mn-ea"/>
                </a:rPr>
                <a:t>、</a:t>
              </a:r>
              <a:r>
                <a:rPr lang="zh-CN" altLang="en-US" sz="2400" b="1" spc="2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+mn-ea"/>
                </a:rPr>
                <a:t>配送的作用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06170" y="1324610"/>
            <a:ext cx="7014845" cy="494521"/>
            <a:chOff x="338534" y="1304515"/>
            <a:chExt cx="2808313" cy="525061"/>
          </a:xfrm>
        </p:grpSpPr>
        <p:sp>
          <p:nvSpPr>
            <p:cNvPr id="11" name="燕尾形 10"/>
            <p:cNvSpPr/>
            <p:nvPr/>
          </p:nvSpPr>
          <p:spPr>
            <a:xfrm rot="10800000" flipH="1">
              <a:off x="338534" y="1304515"/>
              <a:ext cx="2808313" cy="468300"/>
            </a:xfrm>
            <a:prstGeom prst="chevron">
              <a:avLst>
                <a:gd name="adj" fmla="val 37294"/>
              </a:avLst>
            </a:prstGeom>
            <a:solidFill>
              <a:srgbClr val="00FFFF"/>
            </a:solidFill>
            <a:ln w="25400" cap="flat" cmpd="sng" algn="ctr">
              <a:noFill/>
              <a:prstDash val="solid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/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Box 1"/>
            <p:cNvSpPr txBox="1"/>
            <p:nvPr/>
          </p:nvSpPr>
          <p:spPr>
            <a:xfrm>
              <a:off x="370512" y="1340770"/>
              <a:ext cx="2713548" cy="488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（一）完善了输送及整个物流系统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106170" y="1909445"/>
            <a:ext cx="7014210" cy="493395"/>
            <a:chOff x="338534" y="1304515"/>
            <a:chExt cx="2808313" cy="543089"/>
          </a:xfrm>
        </p:grpSpPr>
        <p:sp>
          <p:nvSpPr>
            <p:cNvPr id="14" name="燕尾形 13"/>
            <p:cNvSpPr/>
            <p:nvPr/>
          </p:nvSpPr>
          <p:spPr>
            <a:xfrm rot="10800000" flipH="1">
              <a:off x="338534" y="1304515"/>
              <a:ext cx="2808313" cy="468300"/>
            </a:xfrm>
            <a:prstGeom prst="chevron">
              <a:avLst>
                <a:gd name="adj" fmla="val 37294"/>
              </a:avLst>
            </a:prstGeom>
            <a:solidFill>
              <a:srgbClr val="66CCFF"/>
            </a:solidFill>
            <a:ln w="25400" cap="flat" cmpd="sng" algn="ctr">
              <a:noFill/>
              <a:prstDash val="solid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/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TextBox 1"/>
            <p:cNvSpPr txBox="1"/>
            <p:nvPr/>
          </p:nvSpPr>
          <p:spPr>
            <a:xfrm>
              <a:off x="370449" y="1340861"/>
              <a:ext cx="2007683" cy="506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（二）提高了末端物流的经济效益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075690" y="2477135"/>
            <a:ext cx="7029450" cy="493317"/>
            <a:chOff x="338534" y="1304515"/>
            <a:chExt cx="2808313" cy="542911"/>
          </a:xfrm>
        </p:grpSpPr>
        <p:sp>
          <p:nvSpPr>
            <p:cNvPr id="17" name="燕尾形 16"/>
            <p:cNvSpPr/>
            <p:nvPr/>
          </p:nvSpPr>
          <p:spPr>
            <a:xfrm rot="10800000" flipH="1">
              <a:off x="338534" y="1304515"/>
              <a:ext cx="2808313" cy="468300"/>
            </a:xfrm>
            <a:prstGeom prst="chevron">
              <a:avLst>
                <a:gd name="adj" fmla="val 37294"/>
              </a:avLst>
            </a:prstGeom>
            <a:solidFill>
              <a:srgbClr val="FF66FF"/>
            </a:solidFill>
            <a:ln w="25400" cap="flat" cmpd="sng" algn="ctr">
              <a:noFill/>
              <a:prstDash val="solid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/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Box 1"/>
            <p:cNvSpPr txBox="1"/>
            <p:nvPr/>
          </p:nvSpPr>
          <p:spPr>
            <a:xfrm>
              <a:off x="370512" y="1340769"/>
              <a:ext cx="2673258" cy="506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（三）通过集中库存使企业实现低库存或零</a:t>
              </a:r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库存</a:t>
              </a:r>
              <a:endPara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065530" y="3044825"/>
            <a:ext cx="7039610" cy="493317"/>
            <a:chOff x="338534" y="1304515"/>
            <a:chExt cx="2808313" cy="542911"/>
          </a:xfrm>
        </p:grpSpPr>
        <p:sp>
          <p:nvSpPr>
            <p:cNvPr id="20" name="燕尾形 19"/>
            <p:cNvSpPr/>
            <p:nvPr/>
          </p:nvSpPr>
          <p:spPr>
            <a:xfrm rot="10800000" flipH="1">
              <a:off x="338534" y="1304515"/>
              <a:ext cx="2808313" cy="468300"/>
            </a:xfrm>
            <a:prstGeom prst="chevron">
              <a:avLst>
                <a:gd name="adj" fmla="val 37294"/>
              </a:avLst>
            </a:prstGeom>
            <a:solidFill>
              <a:srgbClr val="FF9300"/>
            </a:solidFill>
            <a:ln w="25400" cap="flat" cmpd="sng" algn="ctr">
              <a:noFill/>
              <a:prstDash val="solid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/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Box 1"/>
            <p:cNvSpPr txBox="1"/>
            <p:nvPr/>
          </p:nvSpPr>
          <p:spPr>
            <a:xfrm>
              <a:off x="370512" y="1340769"/>
              <a:ext cx="2714967" cy="506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（四）简化订货程序，方便用户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28700" y="3612515"/>
            <a:ext cx="7076440" cy="496376"/>
            <a:chOff x="338534" y="1304515"/>
            <a:chExt cx="2808313" cy="499871"/>
          </a:xfrm>
        </p:grpSpPr>
        <p:sp>
          <p:nvSpPr>
            <p:cNvPr id="23" name="燕尾形 22"/>
            <p:cNvSpPr/>
            <p:nvPr/>
          </p:nvSpPr>
          <p:spPr>
            <a:xfrm rot="10800000" flipH="1">
              <a:off x="338534" y="1304515"/>
              <a:ext cx="2808313" cy="468300"/>
            </a:xfrm>
            <a:prstGeom prst="chevron">
              <a:avLst>
                <a:gd name="adj" fmla="val 37294"/>
              </a:avLst>
            </a:prstGeom>
            <a:solidFill>
              <a:srgbClr val="ABF10F"/>
            </a:solidFill>
            <a:ln w="25400" cap="flat" cmpd="sng" algn="ctr">
              <a:noFill/>
              <a:prstDash val="solid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/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TextBox 1"/>
            <p:cNvSpPr txBox="1"/>
            <p:nvPr/>
          </p:nvSpPr>
          <p:spPr>
            <a:xfrm>
              <a:off x="370512" y="1340769"/>
              <a:ext cx="2713547" cy="463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（五）提高企业保证供应的程度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39607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五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、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配送的种类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9705" y="843280"/>
            <a:ext cx="848931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按配送物资种类及数量的不同分类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67360" y="1432560"/>
            <a:ext cx="8320644" cy="10237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）单（少）品种大批量配送（整车运输）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）多品种少批量配送（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类物料，品种多，单品需要量少，多品种小批次运输降低库存资金占用）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）配套成套配送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79705" y="2631440"/>
            <a:ext cx="381825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</a:t>
            </a:r>
            <a:r>
              <a:rPr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按配送物资种类及数量的不同分类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67360" y="2943860"/>
            <a:ext cx="4180840" cy="167007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sz="14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定时配送</a:t>
            </a:r>
            <a:endParaRPr sz="1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sz="14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定量配送</a:t>
            </a:r>
            <a:endParaRPr sz="1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sz="14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定时定量配送</a:t>
            </a:r>
            <a:endParaRPr sz="1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sz="14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定时定路线配送</a:t>
            </a:r>
            <a:endParaRPr sz="1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sz="14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即时配送</a:t>
            </a:r>
            <a:endParaRPr sz="1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39607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五、配送的种类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9705" y="843280"/>
            <a:ext cx="848931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按配送组织形式的不同分类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45000" y="1473200"/>
            <a:ext cx="8075930" cy="10618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sz="14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集中配送</a:t>
            </a:r>
            <a:r>
              <a:rPr 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（品种多、数量大：由专门化的配送中心对多家客户展开配送）</a:t>
            </a:r>
            <a:endParaRPr sz="1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sz="14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分散配送</a:t>
            </a:r>
            <a:r>
              <a:rPr 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（品种多、用量少、距离短：由销售网点分散配送</a:t>
            </a:r>
            <a:r>
              <a:rPr 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sz="1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560" y="2472962"/>
            <a:ext cx="69127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配送环节强调信息的准确性和及时性</a:t>
            </a:r>
            <a:r>
              <a:rPr lang="zh-CN" altLang="en-US" dirty="0" smtClean="0"/>
              <a:t>，诚信</a:t>
            </a:r>
            <a:r>
              <a:rPr lang="zh-CN" altLang="en-US" dirty="0"/>
              <a:t>意识。通过实例分析配送延误或信息错误对企业和客户的</a:t>
            </a:r>
            <a:r>
              <a:rPr lang="zh-CN" altLang="en-US"/>
              <a:t>影响</a:t>
            </a:r>
            <a:r>
              <a:rPr lang="zh-CN" altLang="en-US" smtClean="0"/>
              <a:t>，认识</a:t>
            </a:r>
            <a:r>
              <a:rPr lang="zh-CN" altLang="en-US" dirty="0"/>
              <a:t>到诚信在物流行业中的核心地位。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39607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六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、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配送合理化应采取的措施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9240" y="915670"/>
            <a:ext cx="8352790" cy="326204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sz="1600" b="1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推行一定综合程度的专业化配送</a:t>
            </a:r>
            <a:endParaRPr sz="16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通过采用专业设备、设施及操作程序，取得较好的配送效果并降低配送过分综合化的复杂程度和难度，从而达到配送合理化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）推行共同配送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通过共同配送能以最近的路程、最低的成本完成配送，从而达到配送合理化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）推行加工配送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过加工和配送相结合，充分利用本来应有的中转，而不增加新的中转以求得配送合理化。同时，加工借助配送，加工的目的更明确，和用户联系更紧密，同时也避免了其盲目性。二者有机结合，使在投入不增加太多的前提下，却可追求两个优势、两个效益，这是配送合理化的重要经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39607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六、配送合理化应采取的措施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9240" y="915670"/>
            <a:ext cx="8422005" cy="30500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sz="1600" b="1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实行送取结合</a:t>
            </a:r>
            <a:endParaRPr sz="16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配送企业与用户建立稳定、密切的协作关系，配送时，将用户所需的物资送到，再将该用户生产的产品用同一车运回。这种产品也成了配送中心的配送产品之一，或者作为代存代储，免去了生产企业库存包袱。这种送取结合的方式，不仅使运力得以充分利用，也使配送企业的功能得到更大的发挥，从而实现合理化。</a:t>
            </a: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(5)</a:t>
            </a:r>
            <a:r>
              <a:rPr lang="en-US" altLang="zh-CN" sz="1600" b="1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建立准时配送系统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准时配送系统是现在许多配送企业追求配送合理化的重要手段。配送做到了准时，用户才有资源把握，可以放心地实施低库存或零库存，可以有效地安排接货的人力、物力，以追求最高的工作效率。另外，保证供应能力也取决于准时配送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39607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七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、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配送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中心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1460" y="895350"/>
            <a:ext cx="8422005" cy="3688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1.配送中心的概念</a:t>
            </a: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根据中华人民共和国国家标准《物流术语》（GB/T18354-2006）的定义：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配送中心是指从事配送业务的物流场所或组织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配送中心一般具有下列功能：</a:t>
            </a: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1.集货功能</a:t>
            </a: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2.储存功能</a:t>
            </a: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3.分货和配货功能</a:t>
            </a: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4.送货功能</a:t>
            </a: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39607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七、配送中心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1460" y="895350"/>
            <a:ext cx="8422005" cy="810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2.配送中心的工作程序</a:t>
            </a: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endParaRPr lang="zh-CN" altLang="en-US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630" y="1219200"/>
            <a:ext cx="7952740" cy="3504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69240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流通</a:t>
              </a: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加工的作用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36227" name="文本占位符 436226"/>
          <p:cNvSpPr>
            <a:spLocks noGrp="1" noRot="1"/>
          </p:cNvSpPr>
          <p:nvPr>
            <p:ph type="body" idx="1"/>
          </p:nvPr>
        </p:nvSpPr>
        <p:spPr>
          <a:xfrm>
            <a:off x="179705" y="1131570"/>
            <a:ext cx="7620000" cy="3413125"/>
          </a:xfrm>
          <a:ln>
            <a:noFill/>
            <a:miter/>
          </a:ln>
          <a:effectLst>
            <a:outerShdw dist="35921" dir="2699999" algn="ctr" rotWithShape="0">
              <a:schemeClr val="bg2"/>
            </a:outerShdw>
          </a:effectLst>
        </p:spPr>
        <p:txBody>
          <a:bodyPr>
            <a:normAutofit lnSpcReduction="10000"/>
          </a:bodyPr>
          <a:lstStyle/>
          <a:p>
            <a:pPr algn="l">
              <a:buNone/>
            </a:pPr>
            <a:r>
              <a:rPr lang="en-US" altLang="zh-CN" sz="20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、提高商品保存机能。</a:t>
            </a:r>
          </a:p>
          <a:p>
            <a:pPr algn="l">
              <a:buNone/>
            </a:pPr>
            <a:r>
              <a:rPr lang="zh-CN" altLang="en-US" sz="2000" b="1" dirty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如肉制品等食品。</a:t>
            </a:r>
          </a:p>
          <a:p>
            <a:pPr algn="l">
              <a:buClrTx/>
              <a:buSzTx/>
              <a:buNone/>
            </a:pPr>
            <a:r>
              <a:rPr lang="en-US" altLang="zh-CN" sz="2000" b="1" dirty="0" smtClean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en-US" altLang="zh-CN" sz="20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、提高原材料利用率。</a:t>
            </a:r>
          </a:p>
          <a:p>
            <a:pPr algn="l">
              <a:buNone/>
            </a:pPr>
            <a:r>
              <a:rPr lang="zh-CN" altLang="en-US" sz="20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如玻璃、卷板</a:t>
            </a:r>
          </a:p>
          <a:p>
            <a:pPr algn="l">
              <a:buClrTx/>
              <a:buSzTx/>
              <a:buNone/>
            </a:pPr>
            <a:r>
              <a:rPr lang="en-US" altLang="zh-CN" sz="20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3、提高加工效率及设备利用率</a:t>
            </a:r>
          </a:p>
          <a:p>
            <a:pPr algn="l">
              <a:buNone/>
            </a:pPr>
            <a:r>
              <a:rPr lang="zh-CN" altLang="en-US" sz="20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集中与规模优势</a:t>
            </a:r>
          </a:p>
          <a:p>
            <a:pPr algn="l">
              <a:buClrTx/>
              <a:buSzTx/>
              <a:buNone/>
            </a:pPr>
            <a:r>
              <a:rPr lang="en-US" altLang="zh-CN" sz="20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4、方便用户，促进销售，适应多样化客户需求。</a:t>
            </a:r>
          </a:p>
          <a:p>
            <a:pPr algn="l">
              <a:buNone/>
            </a:pPr>
            <a:r>
              <a:rPr lang="zh-CN" altLang="en-US" sz="20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如铝合金门窗销售，按尺寸下料。</a:t>
            </a:r>
          </a:p>
          <a:p>
            <a:pPr algn="l">
              <a:buClrTx/>
              <a:buSzTx/>
              <a:buNone/>
            </a:pPr>
            <a:r>
              <a:rPr lang="en-US" altLang="zh-CN" sz="20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5、充分发挥各种输送手段的最高效率。 </a:t>
            </a:r>
          </a:p>
          <a:p>
            <a:pPr algn="l">
              <a:buClrTx/>
              <a:buSzTx/>
              <a:buNone/>
            </a:pPr>
            <a:r>
              <a:rPr lang="en-US" altLang="zh-CN" sz="2000" b="1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6、改变功能，提高物流的附加值</a:t>
            </a:r>
            <a:endParaRPr lang="en-US" altLang="zh-CN" sz="2000" b="1" dirty="0"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buClrTx/>
              <a:buSzTx/>
              <a:buNone/>
            </a:pPr>
            <a:endParaRPr lang="en-US" altLang="zh-CN" sz="2000" b="1" dirty="0"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36228" name="图片 436227" descr="PE02002_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4570" y="1275715"/>
            <a:ext cx="2473325" cy="2401888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322732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</a:t>
            </a:r>
            <a:r>
              <a:rPr lang="zh-CN" altLang="en-US" dirty="0" smtClean="0"/>
              <a:t>、</a:t>
            </a:r>
            <a:r>
              <a:rPr lang="zh-CN" altLang="en-US" dirty="0"/>
              <a:t>配送中心的</a:t>
            </a:r>
            <a:r>
              <a:rPr lang="zh-CN" altLang="en-US" dirty="0" smtClean="0"/>
              <a:t>类型（</a:t>
            </a:r>
            <a:r>
              <a:rPr lang="en-US" altLang="zh-CN" dirty="0" smtClean="0"/>
              <a:t>8.2-12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6247" y="1064419"/>
            <a:ext cx="4195764" cy="383524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100" b="1" dirty="0" smtClean="0">
                <a:solidFill>
                  <a:schemeClr val="tx1"/>
                </a:solidFill>
              </a:rPr>
              <a:t>（</a:t>
            </a:r>
            <a:r>
              <a:rPr lang="en-US" altLang="zh-CN" sz="2100" b="1" dirty="0" smtClean="0">
                <a:solidFill>
                  <a:schemeClr val="tx1"/>
                </a:solidFill>
              </a:rPr>
              <a:t>1</a:t>
            </a:r>
            <a:r>
              <a:rPr lang="zh-CN" altLang="en-US" sz="2100" b="1" dirty="0" smtClean="0">
                <a:solidFill>
                  <a:schemeClr val="tx1"/>
                </a:solidFill>
              </a:rPr>
              <a:t>）按</a:t>
            </a:r>
            <a:r>
              <a:rPr lang="zh-CN" altLang="en-US" sz="2100" b="1" dirty="0">
                <a:solidFill>
                  <a:schemeClr val="tx1"/>
                </a:solidFill>
              </a:rPr>
              <a:t>配送中心的设立者分类</a:t>
            </a:r>
            <a:endParaRPr lang="zh-CN" altLang="en-US" b="1" dirty="0">
              <a:solidFill>
                <a:schemeClr val="tx1"/>
              </a:solidFill>
            </a:endParaRPr>
          </a:p>
          <a:p>
            <a:pPr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1800" dirty="0">
                <a:solidFill>
                  <a:schemeClr val="tx1"/>
                </a:solidFill>
              </a:rPr>
              <a:t>制造商型配送中心</a:t>
            </a:r>
          </a:p>
          <a:p>
            <a:pPr>
              <a:lnSpc>
                <a:spcPct val="200000"/>
              </a:lnSpc>
              <a:buFont typeface="Wingdings" panose="05000000000000000000" charset="0"/>
              <a:buChar char="Ø"/>
            </a:pPr>
            <a:endParaRPr lang="zh-CN" altLang="en-US" sz="1800" dirty="0"/>
          </a:p>
          <a:p>
            <a:pPr>
              <a:lnSpc>
                <a:spcPct val="200000"/>
              </a:lnSpc>
              <a:buFont typeface="Wingdings" panose="05000000000000000000" charset="0"/>
              <a:buChar char="Ø"/>
            </a:pPr>
            <a:endParaRPr lang="zh-CN" altLang="en-US" sz="1800" dirty="0"/>
          </a:p>
          <a:p>
            <a:pPr>
              <a:lnSpc>
                <a:spcPct val="200000"/>
              </a:lnSpc>
              <a:buFont typeface="Wingdings" panose="05000000000000000000" charset="0"/>
              <a:buChar char="Ø"/>
            </a:pPr>
            <a:endParaRPr lang="zh-CN" altLang="en-US" sz="1800" dirty="0"/>
          </a:p>
          <a:p>
            <a:pPr>
              <a:lnSpc>
                <a:spcPct val="200000"/>
              </a:lnSpc>
              <a:buFont typeface="Wingdings" panose="05000000000000000000" charset="0"/>
              <a:buChar char="Ø"/>
            </a:pPr>
            <a:endParaRPr lang="zh-CN" altLang="en-US" sz="1800" dirty="0"/>
          </a:p>
        </p:txBody>
      </p:sp>
      <p:pic>
        <p:nvPicPr>
          <p:cNvPr id="5122" name="Picture 2" descr="https://img2.baidu.com/it/u=2387394837,164210451&amp;fm=253&amp;fmt=auto&amp;app=138&amp;f=JPEG?w=446&amp;h=33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1" y="2298859"/>
            <a:ext cx="2183606" cy="1644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4759167" y="1717358"/>
            <a:ext cx="2802731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 defTabSz="685800">
              <a:buFont typeface="Wingdings" panose="05000000000000000000" charset="0"/>
              <a:buChar char="Ø"/>
            </a:pPr>
            <a:r>
              <a:rPr lang="zh-CN" altLang="en-US" spc="113" dirty="0">
                <a:sym typeface="+mn-ea"/>
              </a:rPr>
              <a:t>批发商型配送中心</a:t>
            </a:r>
            <a:endParaRPr lang="zh-CN" altLang="en-US" spc="113" dirty="0"/>
          </a:p>
          <a:p>
            <a:pPr defTabSz="685800"/>
            <a:endParaRPr lang="zh-CN" altLang="en-US" sz="1350" dirty="0">
              <a:solidFill>
                <a:prstClr val="black"/>
              </a:solidFill>
            </a:endParaRPr>
          </a:p>
        </p:txBody>
      </p:sp>
      <p:pic>
        <p:nvPicPr>
          <p:cNvPr id="6146" name="Picture 2" descr="https://img1.baidu.com/it/u=323104874,1747026465&amp;fm=253&amp;fmt=auto&amp;app=138&amp;f=JPEG?w=667&amp;h=5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6344" y="2298859"/>
            <a:ext cx="2418398" cy="164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48774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>
                <a:sym typeface="+mn-ea"/>
              </a:rPr>
              <a:t>3</a:t>
            </a:r>
            <a:r>
              <a:rPr lang="zh-CN" altLang="en-US" dirty="0" smtClean="0">
                <a:sym typeface="+mn-ea"/>
              </a:rPr>
              <a:t>、</a:t>
            </a:r>
            <a:r>
              <a:rPr lang="zh-CN" altLang="en-US" dirty="0">
                <a:sym typeface="+mn-ea"/>
              </a:rPr>
              <a:t>配送中心的类型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6248" y="1117759"/>
            <a:ext cx="3204686" cy="3569494"/>
          </a:xfrm>
        </p:spPr>
        <p:txBody>
          <a:bodyPr/>
          <a:lstStyle/>
          <a:p>
            <a:pPr>
              <a:lnSpc>
                <a:spcPct val="200000"/>
              </a:lnSpc>
              <a:buFont typeface="Wingdings" panose="05000000000000000000" charset="0"/>
              <a:buChar char="Ø"/>
            </a:pPr>
            <a:r>
              <a:rPr lang="zh-CN" altLang="en-US" sz="1800" dirty="0">
                <a:solidFill>
                  <a:schemeClr val="tx1"/>
                </a:solidFill>
                <a:sym typeface="+mn-ea"/>
              </a:rPr>
              <a:t>零售商型配送中心</a:t>
            </a:r>
            <a:endParaRPr lang="zh-CN" altLang="en-US" sz="1800" dirty="0">
              <a:solidFill>
                <a:schemeClr val="tx1"/>
              </a:solidFill>
            </a:endParaRPr>
          </a:p>
          <a:p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5009674" y="1488758"/>
            <a:ext cx="252984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 defTabSz="685800">
              <a:buFont typeface="Wingdings" panose="05000000000000000000" charset="0"/>
              <a:buChar char="Ø"/>
            </a:pPr>
            <a:r>
              <a:rPr lang="zh-CN" altLang="en-US" spc="113" dirty="0">
                <a:sym typeface="+mn-ea"/>
              </a:rPr>
              <a:t>专业物流配送中心</a:t>
            </a:r>
            <a:endParaRPr lang="zh-CN" altLang="en-US" spc="113" dirty="0"/>
          </a:p>
          <a:p>
            <a:pPr defTabSz="685800"/>
            <a:endParaRPr lang="zh-CN" altLang="en-US" sz="1350" dirty="0"/>
          </a:p>
        </p:txBody>
      </p:sp>
      <p:pic>
        <p:nvPicPr>
          <p:cNvPr id="7170" name="Picture 2" descr="https://img2.baidu.com/it/u=643906745,2727068833&amp;fm=253&amp;fmt=auto&amp;app=138&amp;f=JPEG?w=780&amp;h=5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889" y="2117884"/>
            <a:ext cx="3217069" cy="206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s://img1.baidu.com/it/u=900848436,2540446924&amp;fm=253&amp;fmt=auto&amp;app=120&amp;f=JPEG?w=750&amp;h=5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0612" y="2117884"/>
            <a:ext cx="2995136" cy="2029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72130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ym typeface="+mn-ea"/>
              </a:rPr>
              <a:t>3</a:t>
            </a:r>
            <a:r>
              <a:rPr lang="zh-CN" altLang="en-US" dirty="0" smtClean="0">
                <a:sym typeface="+mn-ea"/>
              </a:rPr>
              <a:t>、</a:t>
            </a:r>
            <a:r>
              <a:rPr lang="zh-CN" altLang="en-US" dirty="0">
                <a:sym typeface="+mn-ea"/>
              </a:rPr>
              <a:t>配送中心的类型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6248" y="1185863"/>
            <a:ext cx="8560594" cy="3569494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100" b="1" dirty="0" smtClean="0">
                <a:solidFill>
                  <a:schemeClr val="tx1"/>
                </a:solidFill>
              </a:rPr>
              <a:t>（</a:t>
            </a:r>
            <a:r>
              <a:rPr lang="en-US" altLang="zh-CN" sz="2100" b="1" dirty="0" smtClean="0">
                <a:solidFill>
                  <a:schemeClr val="tx1"/>
                </a:solidFill>
              </a:rPr>
              <a:t>2</a:t>
            </a:r>
            <a:r>
              <a:rPr lang="zh-CN" altLang="en-US" sz="2100" b="1" dirty="0" smtClean="0">
                <a:solidFill>
                  <a:schemeClr val="tx1"/>
                </a:solidFill>
              </a:rPr>
              <a:t>）按</a:t>
            </a:r>
            <a:r>
              <a:rPr lang="zh-CN" altLang="en-US" sz="2100" b="1" dirty="0">
                <a:solidFill>
                  <a:schemeClr val="tx1"/>
                </a:solidFill>
              </a:rPr>
              <a:t>服务范围分类</a:t>
            </a:r>
          </a:p>
          <a:p>
            <a:pPr marL="0" indent="685800">
              <a:lnSpc>
                <a:spcPct val="150000"/>
              </a:lnSpc>
              <a:buNone/>
            </a:pPr>
            <a:r>
              <a:rPr lang="zh-CN" altLang="en-US" sz="1800" dirty="0">
                <a:solidFill>
                  <a:schemeClr val="tx1"/>
                </a:solidFill>
              </a:rPr>
              <a:t>城市配送中心和区域配送中心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100" b="1" dirty="0" smtClean="0">
                <a:solidFill>
                  <a:schemeClr val="tx1"/>
                </a:solidFill>
              </a:rPr>
              <a:t>（</a:t>
            </a:r>
            <a:r>
              <a:rPr lang="en-US" altLang="zh-CN" sz="2100" b="1" dirty="0" smtClean="0">
                <a:solidFill>
                  <a:schemeClr val="tx1"/>
                </a:solidFill>
              </a:rPr>
              <a:t>3</a:t>
            </a:r>
            <a:r>
              <a:rPr lang="zh-CN" altLang="en-US" sz="2100" b="1" dirty="0" smtClean="0">
                <a:solidFill>
                  <a:schemeClr val="tx1"/>
                </a:solidFill>
              </a:rPr>
              <a:t>）按</a:t>
            </a:r>
            <a:r>
              <a:rPr lang="zh-CN" altLang="en-US" sz="2100" b="1" dirty="0">
                <a:solidFill>
                  <a:schemeClr val="tx1"/>
                </a:solidFill>
              </a:rPr>
              <a:t>配送中心功能分类</a:t>
            </a:r>
          </a:p>
          <a:p>
            <a:pPr marL="0" indent="685800">
              <a:lnSpc>
                <a:spcPct val="150000"/>
              </a:lnSpc>
              <a:buNone/>
            </a:pPr>
            <a:r>
              <a:rPr lang="zh-CN" altLang="en-US" sz="1800" dirty="0">
                <a:solidFill>
                  <a:schemeClr val="tx1"/>
                </a:solidFill>
              </a:rPr>
              <a:t>①储存型配送中心②流通型配送中心③加工型配送中心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100" b="1" dirty="0" smtClean="0">
                <a:solidFill>
                  <a:schemeClr val="tx1"/>
                </a:solidFill>
              </a:rPr>
              <a:t>（</a:t>
            </a:r>
            <a:r>
              <a:rPr lang="en-US" altLang="zh-CN" sz="2100" b="1" dirty="0" smtClean="0">
                <a:solidFill>
                  <a:schemeClr val="tx1"/>
                </a:solidFill>
              </a:rPr>
              <a:t>4</a:t>
            </a:r>
            <a:r>
              <a:rPr lang="zh-CN" altLang="en-US" sz="2100" b="1" dirty="0" smtClean="0">
                <a:solidFill>
                  <a:schemeClr val="tx1"/>
                </a:solidFill>
              </a:rPr>
              <a:t>）按</a:t>
            </a:r>
            <a:r>
              <a:rPr lang="zh-CN" altLang="en-US" sz="2100" b="1" dirty="0">
                <a:solidFill>
                  <a:schemeClr val="tx1"/>
                </a:solidFill>
              </a:rPr>
              <a:t>配送货物属性分类</a:t>
            </a:r>
          </a:p>
          <a:p>
            <a:pPr marL="0" indent="685800">
              <a:lnSpc>
                <a:spcPct val="150000"/>
              </a:lnSpc>
              <a:buNone/>
            </a:pPr>
            <a:r>
              <a:rPr lang="zh-CN" altLang="en-US" sz="1800" dirty="0">
                <a:solidFill>
                  <a:schemeClr val="tx1"/>
                </a:solidFill>
              </a:rPr>
              <a:t>食品配送中心、医药品配送中心、电子产品配送中心以及生鲜处理中心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30444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2731" y="970062"/>
            <a:ext cx="8226900" cy="529200"/>
          </a:xfrm>
        </p:spPr>
        <p:txBody>
          <a:bodyPr>
            <a:normAutofit/>
          </a:bodyPr>
          <a:lstStyle/>
          <a:p>
            <a:r>
              <a:rPr lang="zh-CN" altLang="en-US" sz="2000" dirty="0">
                <a:solidFill>
                  <a:srgbClr val="C00000"/>
                </a:solidFill>
              </a:rPr>
              <a:t>趋势一：智慧配送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2451" y="1428734"/>
            <a:ext cx="4155281" cy="3569494"/>
          </a:xfrm>
        </p:spPr>
        <p:txBody>
          <a:bodyPr>
            <a:normAutofit/>
          </a:bodyPr>
          <a:lstStyle/>
          <a:p>
            <a:pPr marL="0" indent="685800">
              <a:lnSpc>
                <a:spcPct val="200000"/>
              </a:lnSpc>
              <a:buNone/>
            </a:pPr>
            <a:r>
              <a:rPr lang="zh-CN" altLang="en-US" sz="1600" dirty="0">
                <a:solidFill>
                  <a:schemeClr val="tx1"/>
                </a:solidFill>
              </a:rPr>
              <a:t>智慧配送主要指通过智能软硬件、物联网、大数据等智慧化技术手段，实现配送环节精细化、动态化、可视化管理，提高物流系统/智能化分析决策和自动化操作执行能力，提升物流运作效率的现代化配送模式。</a:t>
            </a:r>
          </a:p>
        </p:txBody>
      </p:sp>
      <p:pic>
        <p:nvPicPr>
          <p:cNvPr id="4" name="内容占位符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0657" y="515303"/>
            <a:ext cx="3019901" cy="1774031"/>
          </a:xfrm>
          <a:prstGeom prst="rect">
            <a:avLst/>
          </a:prstGeom>
        </p:spPr>
      </p:pic>
      <p:pic>
        <p:nvPicPr>
          <p:cNvPr id="101" name="图片 100"/>
          <p:cNvPicPr/>
          <p:nvPr/>
        </p:nvPicPr>
        <p:blipFill>
          <a:blip r:embed="rId4"/>
          <a:stretch>
            <a:fillRect/>
          </a:stretch>
        </p:blipFill>
        <p:spPr>
          <a:xfrm>
            <a:off x="5250656" y="2677478"/>
            <a:ext cx="3140393" cy="211407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323528" y="229902"/>
            <a:ext cx="4691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/>
              <a:t>4. </a:t>
            </a:r>
            <a:r>
              <a:rPr lang="zh-CN" altLang="en-US" sz="3600" b="1" dirty="0"/>
              <a:t>配送的发展趋势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657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000" dirty="0">
                <a:solidFill>
                  <a:srgbClr val="C00000"/>
                </a:solidFill>
              </a:rPr>
              <a:t>趋势二：无人配送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685800">
              <a:lnSpc>
                <a:spcPct val="150000"/>
              </a:lnSpc>
              <a:buNone/>
            </a:pPr>
            <a:r>
              <a:rPr lang="zh-CN" altLang="en-US" sz="1800" dirty="0">
                <a:solidFill>
                  <a:schemeClr val="tx1"/>
                </a:solidFill>
              </a:rPr>
              <a:t>随着科技的快速发展，无人物流逐渐被研发出来。尤其在新冠肺炎疫情期间，无人物流在减少接触感染方面发挥了重要的作用。</a:t>
            </a:r>
          </a:p>
        </p:txBody>
      </p:sp>
      <p:pic>
        <p:nvPicPr>
          <p:cNvPr id="4" name="内容占位符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921" y="2369344"/>
            <a:ext cx="3103245" cy="2060734"/>
          </a:xfrm>
          <a:prstGeom prst="rect">
            <a:avLst/>
          </a:prstGeom>
        </p:spPr>
      </p:pic>
      <p:pic>
        <p:nvPicPr>
          <p:cNvPr id="102" name="图片 101"/>
          <p:cNvPicPr/>
          <p:nvPr/>
        </p:nvPicPr>
        <p:blipFill>
          <a:blip r:embed="rId4"/>
          <a:stretch>
            <a:fillRect/>
          </a:stretch>
        </p:blipFill>
        <p:spPr>
          <a:xfrm>
            <a:off x="4952048" y="2369344"/>
            <a:ext cx="3233261" cy="2060734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36227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000" dirty="0"/>
              <a:t>趋势三：绿色配送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685800">
              <a:lnSpc>
                <a:spcPct val="150000"/>
              </a:lnSpc>
              <a:buNone/>
            </a:pPr>
            <a:r>
              <a:rPr lang="zh-CN" altLang="en-US" sz="1800" dirty="0">
                <a:solidFill>
                  <a:schemeClr val="tx1"/>
                </a:solidFill>
              </a:rPr>
              <a:t>绿色配送是指通过选择合理运输路线，有效利用车辆，科学配装，提高运输效率，降低物流成本和资源消耗，并降低尾气排放。</a:t>
            </a:r>
          </a:p>
        </p:txBody>
      </p:sp>
      <p:pic>
        <p:nvPicPr>
          <p:cNvPr id="107" name="图片 106"/>
          <p:cNvPicPr/>
          <p:nvPr/>
        </p:nvPicPr>
        <p:blipFill>
          <a:blip r:embed="rId3"/>
          <a:stretch>
            <a:fillRect/>
          </a:stretch>
        </p:blipFill>
        <p:spPr>
          <a:xfrm>
            <a:off x="1143000" y="2449354"/>
            <a:ext cx="2945130" cy="18249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内容占位符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4900" y="2538413"/>
            <a:ext cx="2987993" cy="181546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25953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910774" y="952500"/>
            <a:ext cx="1344454" cy="1344454"/>
          </a:xfrm>
          <a:custGeom>
            <a:avLst/>
            <a:gdLst/>
            <a:ahLst/>
            <a:cxnLst/>
            <a:rect l="l" t="t" r="r" b="b"/>
            <a:pathLst>
              <a:path w="1792604" h="1792605">
                <a:moveTo>
                  <a:pt x="892175" y="0"/>
                </a:moveTo>
                <a:lnTo>
                  <a:pt x="0" y="900049"/>
                </a:lnTo>
                <a:lnTo>
                  <a:pt x="899922" y="1792224"/>
                </a:lnTo>
                <a:lnTo>
                  <a:pt x="1792224" y="892301"/>
                </a:lnTo>
                <a:lnTo>
                  <a:pt x="892175" y="0"/>
                </a:lnTo>
                <a:close/>
              </a:path>
            </a:pathLst>
          </a:custGeom>
          <a:solidFill>
            <a:srgbClr val="00A4AC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3" name="object 3"/>
          <p:cNvSpPr/>
          <p:nvPr/>
        </p:nvSpPr>
        <p:spPr>
          <a:xfrm>
            <a:off x="3910774" y="952500"/>
            <a:ext cx="1344454" cy="1344454"/>
          </a:xfrm>
          <a:custGeom>
            <a:avLst/>
            <a:gdLst/>
            <a:ahLst/>
            <a:cxnLst/>
            <a:rect l="l" t="t" r="r" b="b"/>
            <a:pathLst>
              <a:path w="1792604" h="1792605">
                <a:moveTo>
                  <a:pt x="892175" y="0"/>
                </a:moveTo>
                <a:lnTo>
                  <a:pt x="1792224" y="892301"/>
                </a:lnTo>
                <a:lnTo>
                  <a:pt x="899922" y="1792224"/>
                </a:lnTo>
                <a:lnTo>
                  <a:pt x="0" y="900049"/>
                </a:lnTo>
                <a:lnTo>
                  <a:pt x="892175" y="0"/>
                </a:lnTo>
                <a:close/>
              </a:path>
            </a:pathLst>
          </a:custGeom>
          <a:ln w="254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4150374" y="1387044"/>
            <a:ext cx="1104854" cy="37895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lang="zh-CN" altLang="en-US" sz="3600" b="1" baseline="-10416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任务六</a:t>
            </a:r>
            <a:endParaRPr sz="3600" b="1" baseline="-10416" dirty="0">
              <a:latin typeface="微软雅黑" panose="020B0503020204020204" pitchFamily="34" charset="-122"/>
              <a:ea typeface="微软雅黑" panose="020B0503020204020204" pitchFamily="34" charset="-122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323594" y="2272283"/>
            <a:ext cx="6411278" cy="1043940"/>
          </a:xfrm>
          <a:custGeom>
            <a:avLst/>
            <a:gdLst/>
            <a:ahLst/>
            <a:cxnLst/>
            <a:rect l="l" t="t" r="r" b="b"/>
            <a:pathLst>
              <a:path w="8548370" h="1391920">
                <a:moveTo>
                  <a:pt x="0" y="1391412"/>
                </a:moveTo>
                <a:lnTo>
                  <a:pt x="8548116" y="1391412"/>
                </a:lnTo>
                <a:lnTo>
                  <a:pt x="8548116" y="0"/>
                </a:lnTo>
                <a:lnTo>
                  <a:pt x="0" y="0"/>
                </a:lnTo>
                <a:lnTo>
                  <a:pt x="0" y="1391412"/>
                </a:lnTo>
                <a:close/>
              </a:path>
            </a:pathLst>
          </a:custGeom>
          <a:solidFill>
            <a:srgbClr val="2B7592"/>
          </a:solidFill>
        </p:spPr>
        <p:txBody>
          <a:bodyPr wrap="square" lIns="0" tIns="0" rIns="0" bIns="0" rtlCol="0"/>
          <a:lstStyle/>
          <a:p>
            <a:pPr defTabSz="685800"/>
            <a:endParaRPr sz="1350" dirty="0">
              <a:solidFill>
                <a:prstClr val="black"/>
              </a:solidFill>
            </a:endParaRPr>
          </a:p>
        </p:txBody>
      </p:sp>
      <p:sp>
        <p:nvSpPr>
          <p:cNvPr id="8" name="object 8"/>
          <p:cNvSpPr/>
          <p:nvPr/>
        </p:nvSpPr>
        <p:spPr>
          <a:xfrm>
            <a:off x="1323594" y="3314701"/>
            <a:ext cx="2449830" cy="173831"/>
          </a:xfrm>
          <a:custGeom>
            <a:avLst/>
            <a:gdLst/>
            <a:ahLst/>
            <a:cxnLst/>
            <a:rect l="l" t="t" r="r" b="b"/>
            <a:pathLst>
              <a:path w="3266440" h="231775">
                <a:moveTo>
                  <a:pt x="3265931" y="0"/>
                </a:moveTo>
                <a:lnTo>
                  <a:pt x="0" y="0"/>
                </a:lnTo>
                <a:lnTo>
                  <a:pt x="0" y="231648"/>
                </a:lnTo>
                <a:lnTo>
                  <a:pt x="2647822" y="231648"/>
                </a:lnTo>
                <a:lnTo>
                  <a:pt x="3265931" y="0"/>
                </a:lnTo>
                <a:close/>
              </a:path>
            </a:pathLst>
          </a:custGeom>
          <a:solidFill>
            <a:srgbClr val="C8C8C8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398013" y="2409218"/>
            <a:ext cx="5714429" cy="702596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 defTabSz="685800">
              <a:spcBef>
                <a:spcPts val="79"/>
              </a:spcBef>
            </a:pPr>
            <a:r>
              <a:rPr lang="zh-CN" altLang="en-US" sz="45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      </a:t>
            </a:r>
            <a:r>
              <a:rPr lang="en-US" altLang="zh-CN" sz="45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6.2 </a:t>
            </a:r>
            <a:r>
              <a:rPr lang="zh-CN" altLang="en-US" sz="45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物流信息</a:t>
            </a:r>
            <a:endParaRPr sz="45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7356348" y="2928366"/>
            <a:ext cx="827449" cy="9349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51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39607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一、物流信息的概念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3850" y="1275715"/>
            <a:ext cx="8078470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2000" spc="5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　　物流信息是指与物流活动相关的信息，是反映物流各活动内容的知识、资料、图像、数据和文件的总称。</a:t>
            </a:r>
            <a:r>
              <a:rPr lang="zh-CN" altLang="en-US" sz="2000" b="1" spc="5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从狭义上讲，</a:t>
            </a:r>
            <a:r>
              <a:rPr lang="zh-CN" altLang="en-US" sz="2000" spc="5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物流信息是指与物流活动（如运输、保管、包装、装卸以及流通加工）有关的信息。</a:t>
            </a:r>
            <a:r>
              <a:rPr lang="zh-CN" altLang="en-US" sz="2000" b="1" spc="5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从广义上讲</a:t>
            </a:r>
            <a:r>
              <a:rPr lang="zh-CN" altLang="en-US" sz="2000" spc="5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，物流信息不仅指与物流活动有关的信息，还包括与其他流通活动有关的信息（如商品信息和市场信息）。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39607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二、物流信息的内容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5740" y="843280"/>
            <a:ext cx="5883275" cy="3971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39607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三、</a:t>
              </a: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物流</a:t>
              </a: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信息技术（</a:t>
              </a:r>
              <a:r>
                <a:rPr lang="en-US" altLang="zh-CN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9.1-8</a:t>
              </a: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）</a:t>
              </a:r>
              <a:endParaRPr lang="zh-CN" altLang="en-US" b="1" dirty="0">
                <a:solidFill>
                  <a:srgbClr val="0474B6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544" y="1026063"/>
            <a:ext cx="8875464" cy="3902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800">
              <a:lnSpc>
                <a:spcPct val="150000"/>
              </a:lnSpc>
              <a:spcAft>
                <a:spcPts val="750"/>
              </a:spcAft>
            </a:pPr>
            <a:r>
              <a:rPr lang="en-US" altLang="zh-CN" sz="2000" b="1" spc="113" dirty="0" smtClean="0">
                <a:latin typeface="Arial"/>
                <a:ea typeface="微软雅黑"/>
              </a:rPr>
              <a:t>1</a:t>
            </a:r>
            <a:r>
              <a:rPr lang="zh-CN" altLang="en-US" sz="2000" b="1" spc="113" dirty="0" smtClean="0">
                <a:latin typeface="Arial"/>
                <a:ea typeface="微软雅黑"/>
              </a:rPr>
              <a:t>、条码技术</a:t>
            </a:r>
            <a:endParaRPr lang="en-US" altLang="zh-CN" sz="2000" b="1" spc="113" dirty="0" smtClean="0">
              <a:latin typeface="Arial"/>
              <a:ea typeface="微软雅黑"/>
            </a:endParaRPr>
          </a:p>
          <a:p>
            <a:pPr lvl="0" defTabSz="685800">
              <a:lnSpc>
                <a:spcPct val="150000"/>
              </a:lnSpc>
              <a:spcAft>
                <a:spcPts val="750"/>
              </a:spcAft>
            </a:pPr>
            <a:r>
              <a:rPr lang="en-US" altLang="zh-CN" sz="2000" b="1" spc="113" dirty="0" smtClean="0">
                <a:latin typeface="Arial"/>
                <a:ea typeface="微软雅黑"/>
              </a:rPr>
              <a:t>2</a:t>
            </a:r>
            <a:r>
              <a:rPr lang="zh-CN" altLang="en-US" sz="2000" b="1" spc="113" dirty="0" smtClean="0">
                <a:latin typeface="Arial"/>
                <a:ea typeface="微软雅黑"/>
              </a:rPr>
              <a:t>、射频识别技术</a:t>
            </a:r>
            <a:endParaRPr lang="zh-CN" altLang="en-US" sz="2000" b="1" spc="113" dirty="0">
              <a:latin typeface="Arial"/>
              <a:ea typeface="微软雅黑"/>
            </a:endParaRPr>
          </a:p>
          <a:p>
            <a:pPr lvl="0" defTabSz="685800">
              <a:lnSpc>
                <a:spcPct val="150000"/>
              </a:lnSpc>
              <a:spcAft>
                <a:spcPts val="750"/>
              </a:spcAft>
            </a:pPr>
            <a:r>
              <a:rPr lang="en-US" altLang="zh-CN" sz="2000" b="1" spc="113" dirty="0" smtClean="0">
                <a:latin typeface="Arial"/>
                <a:ea typeface="微软雅黑"/>
              </a:rPr>
              <a:t>3</a:t>
            </a:r>
            <a:r>
              <a:rPr lang="zh-CN" altLang="en-US" sz="2000" b="1" spc="113" dirty="0" smtClean="0">
                <a:latin typeface="Arial"/>
                <a:ea typeface="微软雅黑"/>
              </a:rPr>
              <a:t>、电子数据交换技术</a:t>
            </a:r>
            <a:endParaRPr lang="en-US" altLang="zh-CN" sz="2000" b="1" spc="113" dirty="0" smtClean="0">
              <a:latin typeface="Arial"/>
              <a:ea typeface="微软雅黑"/>
            </a:endParaRPr>
          </a:p>
          <a:p>
            <a:pPr lvl="0" defTabSz="685800">
              <a:lnSpc>
                <a:spcPct val="150000"/>
              </a:lnSpc>
              <a:spcAft>
                <a:spcPts val="750"/>
              </a:spcAft>
            </a:pPr>
            <a:r>
              <a:rPr lang="en-US" altLang="zh-CN" sz="2000" b="1" spc="113" dirty="0" smtClean="0">
                <a:latin typeface="Arial"/>
                <a:ea typeface="微软雅黑"/>
              </a:rPr>
              <a:t>4</a:t>
            </a:r>
            <a:r>
              <a:rPr lang="zh-CN" altLang="en-US" sz="2000" b="1" spc="113" dirty="0" smtClean="0">
                <a:latin typeface="Arial"/>
                <a:ea typeface="微软雅黑"/>
              </a:rPr>
              <a:t>、全球定位系统</a:t>
            </a:r>
            <a:endParaRPr lang="en-US" altLang="zh-CN" sz="2000" b="1" spc="113" dirty="0" smtClean="0">
              <a:latin typeface="Arial"/>
              <a:ea typeface="微软雅黑"/>
            </a:endParaRPr>
          </a:p>
          <a:p>
            <a:pPr lvl="0" defTabSz="685800">
              <a:lnSpc>
                <a:spcPct val="150000"/>
              </a:lnSpc>
              <a:spcAft>
                <a:spcPts val="750"/>
              </a:spcAft>
            </a:pPr>
            <a:r>
              <a:rPr lang="en-US" altLang="zh-CN" sz="2000" b="1" spc="113" dirty="0" smtClean="0">
                <a:latin typeface="Arial"/>
                <a:ea typeface="微软雅黑"/>
              </a:rPr>
              <a:t>5</a:t>
            </a:r>
            <a:r>
              <a:rPr lang="zh-CN" altLang="en-US" sz="2000" b="1" spc="113" dirty="0" smtClean="0">
                <a:latin typeface="Arial"/>
                <a:ea typeface="微软雅黑"/>
              </a:rPr>
              <a:t>、地理信息系统</a:t>
            </a:r>
            <a:endParaRPr lang="en-US" altLang="zh-CN" sz="2000" b="1" spc="113" dirty="0" smtClean="0">
              <a:latin typeface="Arial"/>
              <a:ea typeface="微软雅黑"/>
            </a:endParaRPr>
          </a:p>
          <a:p>
            <a:pPr defTabSz="685800">
              <a:lnSpc>
                <a:spcPct val="150000"/>
              </a:lnSpc>
              <a:spcAft>
                <a:spcPts val="750"/>
              </a:spcAft>
            </a:pPr>
            <a:r>
              <a:rPr lang="en-US" altLang="zh-CN" sz="2000" b="1" spc="113" dirty="0" smtClean="0">
                <a:latin typeface="Arial"/>
                <a:ea typeface="微软雅黑"/>
              </a:rPr>
              <a:t>6</a:t>
            </a:r>
            <a:r>
              <a:rPr lang="zh-CN" altLang="en-US" sz="2000" b="1" spc="113" dirty="0" smtClean="0">
                <a:latin typeface="Arial"/>
                <a:ea typeface="微软雅黑"/>
              </a:rPr>
              <a:t>、物联网技术</a:t>
            </a:r>
            <a:endParaRPr lang="en-US" altLang="zh-CN" sz="2000" b="1" spc="113" dirty="0">
              <a:latin typeface="Arial"/>
              <a:ea typeface="微软雅黑"/>
            </a:endParaRPr>
          </a:p>
          <a:p>
            <a:pPr lvl="0" defTabSz="685800">
              <a:lnSpc>
                <a:spcPct val="150000"/>
              </a:lnSpc>
              <a:spcAft>
                <a:spcPts val="750"/>
              </a:spcAft>
            </a:pPr>
            <a:endParaRPr lang="en-US" altLang="zh-CN" sz="2100" b="1" spc="113" dirty="0" smtClean="0">
              <a:solidFill>
                <a:prstClr val="black">
                  <a:lumMod val="65000"/>
                  <a:lumOff val="35000"/>
                </a:prstClr>
              </a:solidFill>
              <a:latin typeface="Arial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41499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05741" y="1200151"/>
            <a:ext cx="3568445" cy="335927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3" name="object 3"/>
          <p:cNvSpPr/>
          <p:nvPr/>
        </p:nvSpPr>
        <p:spPr>
          <a:xfrm>
            <a:off x="6588224" y="632434"/>
            <a:ext cx="2099786" cy="4123335"/>
          </a:xfrm>
          <a:custGeom>
            <a:avLst/>
            <a:gdLst/>
            <a:ahLst/>
            <a:cxnLst/>
            <a:rect l="l" t="t" r="r" b="b"/>
            <a:pathLst>
              <a:path w="2799715" h="3314700">
                <a:moveTo>
                  <a:pt x="13906" y="820051"/>
                </a:moveTo>
                <a:lnTo>
                  <a:pt x="12217" y="0"/>
                </a:lnTo>
                <a:lnTo>
                  <a:pt x="2799588" y="0"/>
                </a:lnTo>
                <a:lnTo>
                  <a:pt x="2799588" y="3314700"/>
                </a:lnTo>
                <a:lnTo>
                  <a:pt x="12217" y="3314700"/>
                </a:lnTo>
                <a:lnTo>
                  <a:pt x="0" y="2645765"/>
                </a:lnTo>
              </a:path>
            </a:pathLst>
          </a:custGeom>
          <a:ln w="275843">
            <a:solidFill>
              <a:srgbClr val="32859A"/>
            </a:solidFill>
          </a:ln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851920" y="2075021"/>
            <a:ext cx="4487366" cy="1361270"/>
          </a:xfrm>
          <a:prstGeom prst="rect">
            <a:avLst/>
          </a:prstGeom>
        </p:spPr>
        <p:txBody>
          <a:bodyPr vert="horz" wrap="square" lIns="0" tIns="123825" rIns="0" bIns="0" rtlCol="0">
            <a:spAutoFit/>
          </a:bodyPr>
          <a:lstStyle/>
          <a:p>
            <a:pPr algn="ctr" defTabSz="685800">
              <a:spcBef>
                <a:spcPts val="975"/>
              </a:spcBef>
            </a:pPr>
            <a:r>
              <a:rPr lang="zh-CN" altLang="en-US" sz="3600" b="1" dirty="0">
                <a:solidFill>
                  <a:srgbClr val="32859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学习</a:t>
            </a:r>
            <a:r>
              <a:rPr lang="zh-CN" altLang="en-US" sz="3600" b="1" dirty="0" smtClean="0">
                <a:solidFill>
                  <a:srgbClr val="32859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情境二：</a:t>
            </a:r>
            <a:r>
              <a:rPr lang="zh-CN" altLang="en-US" sz="3600" b="1" dirty="0">
                <a:solidFill>
                  <a:srgbClr val="32859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物流</a:t>
            </a:r>
            <a:r>
              <a:rPr lang="zh-CN" altLang="en-US" sz="3600" b="1" dirty="0" smtClean="0">
                <a:solidFill>
                  <a:srgbClr val="32859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的</a:t>
            </a:r>
            <a:endParaRPr lang="en-US" altLang="zh-CN" sz="3600" b="1" dirty="0" smtClean="0">
              <a:solidFill>
                <a:srgbClr val="32859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 algn="ctr" defTabSz="685800">
              <a:spcBef>
                <a:spcPts val="975"/>
              </a:spcBef>
            </a:pPr>
            <a:r>
              <a:rPr lang="zh-CN" altLang="en-US" sz="3600" b="1" dirty="0" smtClean="0">
                <a:solidFill>
                  <a:srgbClr val="32859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功能要素</a:t>
            </a:r>
            <a:endParaRPr lang="zh-CN" altLang="en-US" sz="3600" b="1" dirty="0">
              <a:solidFill>
                <a:srgbClr val="32859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068598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39607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三、</a:t>
              </a: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物流</a:t>
              </a: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信息技术</a:t>
              </a:r>
              <a:endParaRPr lang="zh-CN" altLang="en-US" b="1" dirty="0">
                <a:solidFill>
                  <a:srgbClr val="0474B6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" y="843202"/>
            <a:ext cx="8850580" cy="4133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791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39607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三、</a:t>
              </a: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物流</a:t>
              </a: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信息技术</a:t>
              </a:r>
              <a:endParaRPr lang="zh-CN" altLang="en-US" b="1" dirty="0">
                <a:solidFill>
                  <a:srgbClr val="0474B6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9151" y="902790"/>
            <a:ext cx="8875464" cy="1164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  <a:spcAft>
                <a:spcPts val="750"/>
              </a:spcAft>
            </a:pPr>
            <a:r>
              <a:rPr lang="en-US" altLang="zh-CN" sz="2100" b="1" spc="11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微软雅黑"/>
              </a:rPr>
              <a:t>1</a:t>
            </a:r>
            <a:r>
              <a:rPr lang="zh-CN" altLang="en-US" sz="2100" b="1" spc="11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微软雅黑"/>
              </a:rPr>
              <a:t>、条码技术</a:t>
            </a:r>
            <a:endParaRPr lang="en-US" altLang="zh-CN" sz="2100" b="1" spc="113" dirty="0" smtClean="0">
              <a:solidFill>
                <a:prstClr val="black">
                  <a:lumMod val="65000"/>
                  <a:lumOff val="35000"/>
                </a:prstClr>
              </a:solidFill>
              <a:latin typeface="Arial"/>
              <a:ea typeface="微软雅黑"/>
            </a:endParaRPr>
          </a:p>
          <a:p>
            <a:pPr defTabSz="685800">
              <a:lnSpc>
                <a:spcPct val="150000"/>
              </a:lnSpc>
              <a:spcAft>
                <a:spcPts val="750"/>
              </a:spcAft>
            </a:pPr>
            <a:endParaRPr lang="en-US" altLang="zh-CN" sz="2100" b="1" spc="113" dirty="0" smtClean="0">
              <a:solidFill>
                <a:prstClr val="black">
                  <a:lumMod val="65000"/>
                  <a:lumOff val="35000"/>
                </a:prstClr>
              </a:solidFill>
              <a:latin typeface="Arial"/>
              <a:ea typeface="微软雅黑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4880" y="1485000"/>
            <a:ext cx="4159536" cy="215098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82" y="1485000"/>
            <a:ext cx="4232970" cy="2146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404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39607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三、</a:t>
              </a: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物流</a:t>
              </a: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信息技术</a:t>
              </a:r>
              <a:endParaRPr lang="zh-CN" altLang="en-US" b="1" dirty="0">
                <a:solidFill>
                  <a:srgbClr val="0474B6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9151" y="902790"/>
            <a:ext cx="8875464" cy="1164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800">
              <a:lnSpc>
                <a:spcPct val="150000"/>
              </a:lnSpc>
              <a:spcAft>
                <a:spcPts val="750"/>
              </a:spcAft>
            </a:pPr>
            <a:r>
              <a:rPr lang="en-US" altLang="zh-CN" sz="2100" b="1" spc="11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微软雅黑"/>
              </a:rPr>
              <a:t>2</a:t>
            </a:r>
            <a:r>
              <a:rPr lang="zh-CN" altLang="en-US" sz="2100" b="1" spc="11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微软雅黑"/>
              </a:rPr>
              <a:t>、射频识别技术</a:t>
            </a:r>
            <a:endParaRPr lang="zh-CN" altLang="en-US" sz="2100" b="1" spc="113" dirty="0">
              <a:solidFill>
                <a:prstClr val="black">
                  <a:lumMod val="65000"/>
                  <a:lumOff val="35000"/>
                </a:prstClr>
              </a:solidFill>
              <a:latin typeface="Arial"/>
              <a:ea typeface="微软雅黑"/>
            </a:endParaRPr>
          </a:p>
          <a:p>
            <a:pPr lvl="0" defTabSz="685800">
              <a:lnSpc>
                <a:spcPct val="150000"/>
              </a:lnSpc>
              <a:spcAft>
                <a:spcPts val="750"/>
              </a:spcAft>
            </a:pPr>
            <a:endParaRPr lang="en-US" altLang="zh-CN" sz="2100" b="1" spc="113" dirty="0" smtClean="0">
              <a:solidFill>
                <a:prstClr val="black">
                  <a:lumMod val="65000"/>
                  <a:lumOff val="35000"/>
                </a:prstClr>
              </a:solidFill>
              <a:latin typeface="Arial"/>
              <a:ea typeface="微软雅黑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" y="879396"/>
            <a:ext cx="8673703" cy="3932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40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39607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三、</a:t>
              </a: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物流</a:t>
              </a: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信息技术</a:t>
              </a:r>
              <a:endParaRPr lang="zh-CN" altLang="en-US" b="1" dirty="0">
                <a:solidFill>
                  <a:srgbClr val="0474B6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9151" y="902790"/>
            <a:ext cx="8875464" cy="41011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  <a:spcAft>
                <a:spcPts val="750"/>
              </a:spcAft>
            </a:pPr>
            <a:r>
              <a:rPr lang="en-US" altLang="zh-CN" sz="2100" b="1" spc="11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微软雅黑"/>
              </a:rPr>
              <a:t>1</a:t>
            </a:r>
            <a:r>
              <a:rPr lang="zh-CN" altLang="en-US" sz="2100" b="1" spc="11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微软雅黑"/>
              </a:rPr>
              <a:t>、条码技术</a:t>
            </a:r>
            <a:endParaRPr lang="en-US" altLang="zh-CN" sz="2100" b="1" spc="113" dirty="0" smtClean="0">
              <a:solidFill>
                <a:prstClr val="black">
                  <a:lumMod val="65000"/>
                  <a:lumOff val="35000"/>
                </a:prstClr>
              </a:solidFill>
              <a:latin typeface="Arial"/>
              <a:ea typeface="微软雅黑"/>
            </a:endParaRPr>
          </a:p>
          <a:p>
            <a:pPr defTabSz="685800">
              <a:lnSpc>
                <a:spcPct val="150000"/>
              </a:lnSpc>
              <a:spcAft>
                <a:spcPts val="750"/>
              </a:spcAft>
            </a:pPr>
            <a:r>
              <a:rPr lang="en-US" altLang="zh-CN" sz="2100" b="1" spc="11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微软雅黑"/>
              </a:rPr>
              <a:t>2</a:t>
            </a:r>
            <a:r>
              <a:rPr lang="zh-CN" altLang="en-US" sz="2100" b="1" spc="11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微软雅黑"/>
              </a:rPr>
              <a:t>、射频识别技术</a:t>
            </a:r>
            <a:endParaRPr lang="zh-CN" altLang="en-US" sz="2100" b="1" spc="113" dirty="0">
              <a:solidFill>
                <a:prstClr val="black">
                  <a:lumMod val="65000"/>
                  <a:lumOff val="35000"/>
                </a:prstClr>
              </a:solidFill>
              <a:latin typeface="Arial"/>
              <a:ea typeface="微软雅黑"/>
            </a:endParaRPr>
          </a:p>
          <a:p>
            <a:pPr defTabSz="685800">
              <a:lnSpc>
                <a:spcPct val="150000"/>
              </a:lnSpc>
              <a:spcAft>
                <a:spcPts val="750"/>
              </a:spcAft>
            </a:pPr>
            <a:r>
              <a:rPr lang="en-US" altLang="zh-CN" sz="2100" b="1" spc="11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微软雅黑"/>
              </a:rPr>
              <a:t>3</a:t>
            </a:r>
            <a:r>
              <a:rPr lang="zh-CN" altLang="en-US" sz="2100" b="1" spc="11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微软雅黑"/>
              </a:rPr>
              <a:t>、电子数据交换技术</a:t>
            </a:r>
            <a:endParaRPr lang="en-US" altLang="zh-CN" sz="2100" b="1" spc="113" dirty="0" smtClean="0">
              <a:solidFill>
                <a:prstClr val="black">
                  <a:lumMod val="65000"/>
                  <a:lumOff val="35000"/>
                </a:prstClr>
              </a:solidFill>
              <a:latin typeface="Arial"/>
              <a:ea typeface="微软雅黑"/>
            </a:endParaRPr>
          </a:p>
          <a:p>
            <a:pPr defTabSz="685800">
              <a:lnSpc>
                <a:spcPct val="150000"/>
              </a:lnSpc>
              <a:spcAft>
                <a:spcPts val="750"/>
              </a:spcAft>
            </a:pPr>
            <a:r>
              <a:rPr lang="en-US" altLang="zh-CN" sz="2100" b="1" spc="11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微软雅黑"/>
              </a:rPr>
              <a:t>4</a:t>
            </a:r>
            <a:r>
              <a:rPr lang="zh-CN" altLang="en-US" sz="2100" b="1" spc="11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微软雅黑"/>
              </a:rPr>
              <a:t>、全球定位系统</a:t>
            </a:r>
            <a:endParaRPr lang="en-US" altLang="zh-CN" sz="2100" b="1" spc="113" dirty="0" smtClean="0">
              <a:solidFill>
                <a:prstClr val="black">
                  <a:lumMod val="65000"/>
                  <a:lumOff val="35000"/>
                </a:prstClr>
              </a:solidFill>
              <a:latin typeface="Arial"/>
              <a:ea typeface="微软雅黑"/>
            </a:endParaRPr>
          </a:p>
          <a:p>
            <a:pPr defTabSz="685800">
              <a:lnSpc>
                <a:spcPct val="150000"/>
              </a:lnSpc>
              <a:spcAft>
                <a:spcPts val="750"/>
              </a:spcAft>
            </a:pPr>
            <a:r>
              <a:rPr lang="en-US" altLang="zh-CN" sz="2100" b="1" spc="11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微软雅黑"/>
              </a:rPr>
              <a:t>5</a:t>
            </a:r>
            <a:r>
              <a:rPr lang="zh-CN" altLang="en-US" sz="2100" b="1" spc="11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微软雅黑"/>
              </a:rPr>
              <a:t>、地理信息系统</a:t>
            </a:r>
            <a:endParaRPr lang="en-US" altLang="zh-CN" sz="2100" b="1" spc="113" dirty="0" smtClean="0">
              <a:solidFill>
                <a:prstClr val="black">
                  <a:lumMod val="65000"/>
                  <a:lumOff val="35000"/>
                </a:prstClr>
              </a:solidFill>
              <a:latin typeface="Arial"/>
              <a:ea typeface="微软雅黑"/>
            </a:endParaRPr>
          </a:p>
          <a:p>
            <a:pPr defTabSz="685800">
              <a:lnSpc>
                <a:spcPct val="150000"/>
              </a:lnSpc>
              <a:spcAft>
                <a:spcPts val="750"/>
              </a:spcAft>
            </a:pPr>
            <a:r>
              <a:rPr lang="en-US" altLang="zh-CN" sz="2100" b="1" spc="11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微软雅黑"/>
              </a:rPr>
              <a:t>6</a:t>
            </a:r>
            <a:r>
              <a:rPr lang="zh-CN" altLang="en-US" sz="2100" b="1" spc="11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微软雅黑"/>
              </a:rPr>
              <a:t>、物联网技术</a:t>
            </a:r>
            <a:endParaRPr lang="en-US" altLang="zh-CN" sz="2100" b="1" spc="113" dirty="0">
              <a:solidFill>
                <a:prstClr val="black">
                  <a:lumMod val="65000"/>
                  <a:lumOff val="35000"/>
                </a:prstClr>
              </a:solidFill>
              <a:latin typeface="Arial"/>
              <a:ea typeface="微软雅黑"/>
            </a:endParaRPr>
          </a:p>
          <a:p>
            <a:pPr defTabSz="685800">
              <a:lnSpc>
                <a:spcPct val="150000"/>
              </a:lnSpc>
              <a:spcAft>
                <a:spcPts val="750"/>
              </a:spcAft>
            </a:pPr>
            <a:endParaRPr lang="en-US" altLang="zh-CN" sz="2100" b="1" spc="113" dirty="0" smtClean="0">
              <a:solidFill>
                <a:prstClr val="black">
                  <a:lumMod val="65000"/>
                  <a:lumOff val="35000"/>
                </a:prstClr>
              </a:solidFill>
              <a:latin typeface="Arial"/>
              <a:ea typeface="微软雅黑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90" y="866596"/>
            <a:ext cx="8663014" cy="3944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65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39607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三、</a:t>
              </a: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物流</a:t>
              </a: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信息技术</a:t>
              </a:r>
              <a:endParaRPr lang="zh-CN" altLang="en-US" b="1" dirty="0">
                <a:solidFill>
                  <a:srgbClr val="0474B6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9151" y="902790"/>
            <a:ext cx="8875464" cy="2926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  <a:spcAft>
                <a:spcPts val="750"/>
              </a:spcAft>
            </a:pPr>
            <a:r>
              <a:rPr lang="en-US" altLang="zh-CN" sz="2100" b="1" spc="11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微软雅黑"/>
              </a:rPr>
              <a:t>3</a:t>
            </a:r>
            <a:r>
              <a:rPr lang="zh-CN" altLang="en-US" sz="2100" b="1" spc="11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微软雅黑"/>
              </a:rPr>
              <a:t>、电子数据交换技术</a:t>
            </a:r>
            <a:endParaRPr lang="en-US" altLang="zh-CN" sz="2100" b="1" spc="113" dirty="0" smtClean="0">
              <a:solidFill>
                <a:prstClr val="black">
                  <a:lumMod val="65000"/>
                  <a:lumOff val="35000"/>
                </a:prstClr>
              </a:solidFill>
              <a:latin typeface="Arial"/>
              <a:ea typeface="微软雅黑"/>
            </a:endParaRPr>
          </a:p>
          <a:p>
            <a:pPr defTabSz="685800">
              <a:lnSpc>
                <a:spcPct val="150000"/>
              </a:lnSpc>
              <a:spcAft>
                <a:spcPts val="750"/>
              </a:spcAft>
            </a:pPr>
            <a:r>
              <a:rPr lang="en-US" altLang="zh-CN" sz="2100" b="1" spc="11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微软雅黑"/>
              </a:rPr>
              <a:t>4</a:t>
            </a:r>
            <a:r>
              <a:rPr lang="zh-CN" altLang="en-US" sz="2100" b="1" spc="11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微软雅黑"/>
              </a:rPr>
              <a:t>、全球定位系统</a:t>
            </a:r>
            <a:endParaRPr lang="en-US" altLang="zh-CN" sz="2100" b="1" spc="113" dirty="0" smtClean="0">
              <a:solidFill>
                <a:prstClr val="black">
                  <a:lumMod val="65000"/>
                  <a:lumOff val="35000"/>
                </a:prstClr>
              </a:solidFill>
              <a:latin typeface="Arial"/>
              <a:ea typeface="微软雅黑"/>
            </a:endParaRPr>
          </a:p>
          <a:p>
            <a:pPr defTabSz="685800">
              <a:lnSpc>
                <a:spcPct val="150000"/>
              </a:lnSpc>
              <a:spcAft>
                <a:spcPts val="750"/>
              </a:spcAft>
            </a:pPr>
            <a:r>
              <a:rPr lang="en-US" altLang="zh-CN" sz="2100" b="1" spc="11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微软雅黑"/>
              </a:rPr>
              <a:t>5</a:t>
            </a:r>
            <a:r>
              <a:rPr lang="zh-CN" altLang="en-US" sz="2100" b="1" spc="11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微软雅黑"/>
              </a:rPr>
              <a:t>、地理信息系统</a:t>
            </a:r>
            <a:endParaRPr lang="en-US" altLang="zh-CN" sz="2100" b="1" spc="113" dirty="0" smtClean="0">
              <a:solidFill>
                <a:prstClr val="black">
                  <a:lumMod val="65000"/>
                  <a:lumOff val="35000"/>
                </a:prstClr>
              </a:solidFill>
              <a:latin typeface="Arial"/>
              <a:ea typeface="微软雅黑"/>
            </a:endParaRPr>
          </a:p>
          <a:p>
            <a:pPr defTabSz="685800">
              <a:lnSpc>
                <a:spcPct val="150000"/>
              </a:lnSpc>
              <a:spcAft>
                <a:spcPts val="750"/>
              </a:spcAft>
            </a:pPr>
            <a:r>
              <a:rPr lang="en-US" altLang="zh-CN" sz="2100" b="1" spc="11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微软雅黑"/>
              </a:rPr>
              <a:t>6</a:t>
            </a:r>
            <a:r>
              <a:rPr lang="zh-CN" altLang="en-US" sz="2100" b="1" spc="11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微软雅黑"/>
              </a:rPr>
              <a:t>、物联网技术</a:t>
            </a:r>
            <a:endParaRPr lang="en-US" altLang="zh-CN" sz="2100" b="1" spc="113" dirty="0">
              <a:solidFill>
                <a:prstClr val="black">
                  <a:lumMod val="65000"/>
                  <a:lumOff val="35000"/>
                </a:prstClr>
              </a:solidFill>
              <a:latin typeface="Arial"/>
              <a:ea typeface="微软雅黑"/>
            </a:endParaRPr>
          </a:p>
          <a:p>
            <a:pPr defTabSz="685800">
              <a:lnSpc>
                <a:spcPct val="150000"/>
              </a:lnSpc>
              <a:spcAft>
                <a:spcPts val="750"/>
              </a:spcAft>
            </a:pPr>
            <a:endParaRPr lang="en-US" altLang="zh-CN" sz="2100" b="1" spc="113" dirty="0" smtClean="0">
              <a:solidFill>
                <a:prstClr val="black">
                  <a:lumMod val="65000"/>
                  <a:lumOff val="35000"/>
                </a:prstClr>
              </a:solidFill>
              <a:latin typeface="Arial"/>
              <a:ea typeface="微软雅黑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" y="843202"/>
            <a:ext cx="8673704" cy="3963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889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39607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三、</a:t>
              </a: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物流</a:t>
              </a: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信息技术</a:t>
              </a:r>
              <a:endParaRPr lang="zh-CN" altLang="en-US" b="1" dirty="0">
                <a:solidFill>
                  <a:srgbClr val="0474B6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9151" y="902790"/>
            <a:ext cx="8875464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  <a:spcAft>
                <a:spcPts val="750"/>
              </a:spcAft>
            </a:pPr>
            <a:r>
              <a:rPr lang="en-US" altLang="zh-CN" sz="2100" b="1" spc="11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微软雅黑"/>
              </a:rPr>
              <a:t>4</a:t>
            </a:r>
            <a:r>
              <a:rPr lang="zh-CN" altLang="en-US" sz="2100" b="1" spc="11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微软雅黑"/>
              </a:rPr>
              <a:t>、全球定位系统</a:t>
            </a:r>
            <a:endParaRPr lang="en-US" altLang="zh-CN" sz="2100" b="1" spc="113" dirty="0" smtClean="0">
              <a:solidFill>
                <a:prstClr val="black">
                  <a:lumMod val="65000"/>
                  <a:lumOff val="35000"/>
                </a:prstClr>
              </a:solidFill>
              <a:latin typeface="Arial"/>
              <a:ea typeface="微软雅黑"/>
            </a:endParaRPr>
          </a:p>
          <a:p>
            <a:pPr defTabSz="685800">
              <a:lnSpc>
                <a:spcPct val="150000"/>
              </a:lnSpc>
              <a:spcAft>
                <a:spcPts val="750"/>
              </a:spcAft>
            </a:pPr>
            <a:r>
              <a:rPr lang="en-US" altLang="zh-CN" sz="2100" b="1" spc="11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微软雅黑"/>
              </a:rPr>
              <a:t>5</a:t>
            </a:r>
            <a:r>
              <a:rPr lang="zh-CN" altLang="en-US" sz="2100" b="1" spc="11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微软雅黑"/>
              </a:rPr>
              <a:t>、地理信息系统</a:t>
            </a:r>
            <a:endParaRPr lang="en-US" altLang="zh-CN" sz="2100" b="1" spc="113" dirty="0" smtClean="0">
              <a:solidFill>
                <a:prstClr val="black">
                  <a:lumMod val="65000"/>
                  <a:lumOff val="35000"/>
                </a:prstClr>
              </a:solidFill>
              <a:latin typeface="Arial"/>
              <a:ea typeface="微软雅黑"/>
            </a:endParaRPr>
          </a:p>
          <a:p>
            <a:pPr defTabSz="685800">
              <a:lnSpc>
                <a:spcPct val="150000"/>
              </a:lnSpc>
              <a:spcAft>
                <a:spcPts val="750"/>
              </a:spcAft>
            </a:pPr>
            <a:r>
              <a:rPr lang="en-US" altLang="zh-CN" sz="2100" b="1" spc="11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微软雅黑"/>
              </a:rPr>
              <a:t>6</a:t>
            </a:r>
            <a:r>
              <a:rPr lang="zh-CN" altLang="en-US" sz="2100" b="1" spc="11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微软雅黑"/>
              </a:rPr>
              <a:t>、物联网技术</a:t>
            </a:r>
            <a:endParaRPr lang="en-US" altLang="zh-CN" sz="2100" b="1" spc="113" dirty="0">
              <a:solidFill>
                <a:prstClr val="black">
                  <a:lumMod val="65000"/>
                  <a:lumOff val="35000"/>
                </a:prstClr>
              </a:solidFill>
              <a:latin typeface="Arial"/>
              <a:ea typeface="微软雅黑"/>
            </a:endParaRPr>
          </a:p>
          <a:p>
            <a:pPr defTabSz="685800">
              <a:lnSpc>
                <a:spcPct val="150000"/>
              </a:lnSpc>
              <a:spcAft>
                <a:spcPts val="750"/>
              </a:spcAft>
            </a:pPr>
            <a:endParaRPr lang="en-US" altLang="zh-CN" sz="2100" b="1" spc="113" dirty="0" smtClean="0">
              <a:solidFill>
                <a:prstClr val="black">
                  <a:lumMod val="65000"/>
                  <a:lumOff val="35000"/>
                </a:prstClr>
              </a:solidFill>
              <a:latin typeface="Arial"/>
              <a:ea typeface="微软雅黑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07" y="843202"/>
            <a:ext cx="8608298" cy="3968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281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39607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三、</a:t>
              </a: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物流</a:t>
              </a: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信息技术</a:t>
              </a:r>
              <a:endParaRPr lang="zh-CN" altLang="en-US" b="1" dirty="0">
                <a:solidFill>
                  <a:srgbClr val="0474B6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9151" y="902790"/>
            <a:ext cx="8875464" cy="41011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  <a:spcAft>
                <a:spcPts val="750"/>
              </a:spcAft>
            </a:pPr>
            <a:r>
              <a:rPr lang="en-US" altLang="zh-CN" sz="2100" b="1" spc="11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微软雅黑"/>
              </a:rPr>
              <a:t>1</a:t>
            </a:r>
            <a:r>
              <a:rPr lang="zh-CN" altLang="en-US" sz="2100" b="1" spc="11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微软雅黑"/>
              </a:rPr>
              <a:t>、条码技术</a:t>
            </a:r>
            <a:endParaRPr lang="en-US" altLang="zh-CN" sz="2100" b="1" spc="113" dirty="0" smtClean="0">
              <a:solidFill>
                <a:prstClr val="black">
                  <a:lumMod val="65000"/>
                  <a:lumOff val="35000"/>
                </a:prstClr>
              </a:solidFill>
              <a:latin typeface="Arial"/>
              <a:ea typeface="微软雅黑"/>
            </a:endParaRPr>
          </a:p>
          <a:p>
            <a:pPr defTabSz="685800">
              <a:lnSpc>
                <a:spcPct val="150000"/>
              </a:lnSpc>
              <a:spcAft>
                <a:spcPts val="750"/>
              </a:spcAft>
            </a:pPr>
            <a:r>
              <a:rPr lang="en-US" altLang="zh-CN" sz="2100" b="1" spc="11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微软雅黑"/>
              </a:rPr>
              <a:t>2</a:t>
            </a:r>
            <a:r>
              <a:rPr lang="zh-CN" altLang="en-US" sz="2100" b="1" spc="11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微软雅黑"/>
              </a:rPr>
              <a:t>、射频识别技术</a:t>
            </a:r>
            <a:endParaRPr lang="zh-CN" altLang="en-US" sz="2100" b="1" spc="113" dirty="0">
              <a:solidFill>
                <a:prstClr val="black">
                  <a:lumMod val="65000"/>
                  <a:lumOff val="35000"/>
                </a:prstClr>
              </a:solidFill>
              <a:latin typeface="Arial"/>
              <a:ea typeface="微软雅黑"/>
            </a:endParaRPr>
          </a:p>
          <a:p>
            <a:pPr defTabSz="685800">
              <a:lnSpc>
                <a:spcPct val="150000"/>
              </a:lnSpc>
              <a:spcAft>
                <a:spcPts val="750"/>
              </a:spcAft>
            </a:pPr>
            <a:r>
              <a:rPr lang="en-US" altLang="zh-CN" sz="2100" b="1" spc="11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微软雅黑"/>
              </a:rPr>
              <a:t>3</a:t>
            </a:r>
            <a:r>
              <a:rPr lang="zh-CN" altLang="en-US" sz="2100" b="1" spc="11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微软雅黑"/>
              </a:rPr>
              <a:t>、电子数据交换技术</a:t>
            </a:r>
            <a:endParaRPr lang="en-US" altLang="zh-CN" sz="2100" b="1" spc="113" dirty="0" smtClean="0">
              <a:solidFill>
                <a:prstClr val="black">
                  <a:lumMod val="65000"/>
                  <a:lumOff val="35000"/>
                </a:prstClr>
              </a:solidFill>
              <a:latin typeface="Arial"/>
              <a:ea typeface="微软雅黑"/>
            </a:endParaRPr>
          </a:p>
          <a:p>
            <a:pPr defTabSz="685800">
              <a:lnSpc>
                <a:spcPct val="150000"/>
              </a:lnSpc>
              <a:spcAft>
                <a:spcPts val="750"/>
              </a:spcAft>
            </a:pPr>
            <a:r>
              <a:rPr lang="en-US" altLang="zh-CN" sz="2100" b="1" spc="11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微软雅黑"/>
              </a:rPr>
              <a:t>4</a:t>
            </a:r>
            <a:r>
              <a:rPr lang="zh-CN" altLang="en-US" sz="2100" b="1" spc="11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微软雅黑"/>
              </a:rPr>
              <a:t>、全球定位系统</a:t>
            </a:r>
            <a:endParaRPr lang="en-US" altLang="zh-CN" sz="2100" b="1" spc="113" dirty="0" smtClean="0">
              <a:solidFill>
                <a:prstClr val="black">
                  <a:lumMod val="65000"/>
                  <a:lumOff val="35000"/>
                </a:prstClr>
              </a:solidFill>
              <a:latin typeface="Arial"/>
              <a:ea typeface="微软雅黑"/>
            </a:endParaRPr>
          </a:p>
          <a:p>
            <a:pPr defTabSz="685800">
              <a:lnSpc>
                <a:spcPct val="150000"/>
              </a:lnSpc>
              <a:spcAft>
                <a:spcPts val="750"/>
              </a:spcAft>
            </a:pPr>
            <a:r>
              <a:rPr lang="en-US" altLang="zh-CN" sz="2100" b="1" spc="11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微软雅黑"/>
              </a:rPr>
              <a:t>5</a:t>
            </a:r>
            <a:r>
              <a:rPr lang="zh-CN" altLang="en-US" sz="2100" b="1" spc="11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微软雅黑"/>
              </a:rPr>
              <a:t>、地理信息系统</a:t>
            </a:r>
            <a:endParaRPr lang="en-US" altLang="zh-CN" sz="2100" b="1" spc="113" dirty="0" smtClean="0">
              <a:solidFill>
                <a:prstClr val="black">
                  <a:lumMod val="65000"/>
                  <a:lumOff val="35000"/>
                </a:prstClr>
              </a:solidFill>
              <a:latin typeface="Arial"/>
              <a:ea typeface="微软雅黑"/>
            </a:endParaRPr>
          </a:p>
          <a:p>
            <a:pPr defTabSz="685800">
              <a:lnSpc>
                <a:spcPct val="150000"/>
              </a:lnSpc>
              <a:spcAft>
                <a:spcPts val="750"/>
              </a:spcAft>
            </a:pPr>
            <a:r>
              <a:rPr lang="en-US" altLang="zh-CN" sz="2100" b="1" spc="11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微软雅黑"/>
              </a:rPr>
              <a:t>6</a:t>
            </a:r>
            <a:r>
              <a:rPr lang="zh-CN" altLang="en-US" sz="2100" b="1" spc="113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微软雅黑"/>
              </a:rPr>
              <a:t>、物联网技术</a:t>
            </a:r>
            <a:endParaRPr lang="en-US" altLang="zh-CN" sz="2100" b="1" spc="113" dirty="0">
              <a:solidFill>
                <a:prstClr val="black">
                  <a:lumMod val="65000"/>
                  <a:lumOff val="35000"/>
                </a:prstClr>
              </a:solidFill>
              <a:latin typeface="Arial"/>
              <a:ea typeface="微软雅黑"/>
            </a:endParaRPr>
          </a:p>
          <a:p>
            <a:pPr defTabSz="685800">
              <a:lnSpc>
                <a:spcPct val="150000"/>
              </a:lnSpc>
              <a:spcAft>
                <a:spcPts val="750"/>
              </a:spcAft>
            </a:pPr>
            <a:endParaRPr lang="en-US" altLang="zh-CN" sz="2100" b="1" spc="113" dirty="0" smtClean="0">
              <a:solidFill>
                <a:prstClr val="black">
                  <a:lumMod val="65000"/>
                  <a:lumOff val="35000"/>
                </a:prstClr>
              </a:solidFill>
              <a:latin typeface="Arial"/>
              <a:ea typeface="微软雅黑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1" y="879396"/>
            <a:ext cx="8673704" cy="3932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741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96926" y="326512"/>
            <a:ext cx="7753348" cy="503990"/>
            <a:chOff x="104777" y="396383"/>
            <a:chExt cx="10337798" cy="478975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104777" y="396383"/>
              <a:ext cx="8416714" cy="438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知识拓展：物流信息系统（</a:t>
              </a:r>
              <a:r>
                <a:rPr lang="en-US" altLang="zh-CN" sz="2400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9.3-10</a:t>
              </a:r>
              <a:r>
                <a:rPr lang="zh-CN" altLang="en-US" sz="2400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）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292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39607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四、</a:t>
              </a: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物流信息管理的原则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360" y="987425"/>
            <a:ext cx="5682615" cy="3712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39607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总结</a:t>
              </a:r>
              <a:endParaRPr lang="zh-CN" altLang="en-US" b="1" dirty="0">
                <a:solidFill>
                  <a:srgbClr val="0474B6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8882" y="1188782"/>
            <a:ext cx="61506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了解配送的概念、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方式；了解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物流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信息技术；理解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物流配送中心的含义与功能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910774" y="952500"/>
            <a:ext cx="1344454" cy="1344454"/>
          </a:xfrm>
          <a:custGeom>
            <a:avLst/>
            <a:gdLst/>
            <a:ahLst/>
            <a:cxnLst/>
            <a:rect l="l" t="t" r="r" b="b"/>
            <a:pathLst>
              <a:path w="1792604" h="1792605">
                <a:moveTo>
                  <a:pt x="892175" y="0"/>
                </a:moveTo>
                <a:lnTo>
                  <a:pt x="0" y="900049"/>
                </a:lnTo>
                <a:lnTo>
                  <a:pt x="899922" y="1792224"/>
                </a:lnTo>
                <a:lnTo>
                  <a:pt x="1792224" y="892301"/>
                </a:lnTo>
                <a:lnTo>
                  <a:pt x="892175" y="0"/>
                </a:lnTo>
                <a:close/>
              </a:path>
            </a:pathLst>
          </a:custGeom>
          <a:solidFill>
            <a:srgbClr val="00A4AC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3" name="object 3"/>
          <p:cNvSpPr/>
          <p:nvPr/>
        </p:nvSpPr>
        <p:spPr>
          <a:xfrm>
            <a:off x="3910774" y="952500"/>
            <a:ext cx="1344454" cy="1344454"/>
          </a:xfrm>
          <a:custGeom>
            <a:avLst/>
            <a:gdLst/>
            <a:ahLst/>
            <a:cxnLst/>
            <a:rect l="l" t="t" r="r" b="b"/>
            <a:pathLst>
              <a:path w="1792604" h="1792605">
                <a:moveTo>
                  <a:pt x="892175" y="0"/>
                </a:moveTo>
                <a:lnTo>
                  <a:pt x="1792224" y="892301"/>
                </a:lnTo>
                <a:lnTo>
                  <a:pt x="899922" y="1792224"/>
                </a:lnTo>
                <a:lnTo>
                  <a:pt x="0" y="900049"/>
                </a:lnTo>
                <a:lnTo>
                  <a:pt x="892175" y="0"/>
                </a:lnTo>
                <a:close/>
              </a:path>
            </a:pathLst>
          </a:custGeom>
          <a:ln w="254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4150374" y="1387044"/>
            <a:ext cx="1104854" cy="37895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lang="zh-CN" altLang="en-US" sz="3600" b="1" baseline="-10416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任务六</a:t>
            </a:r>
            <a:endParaRPr sz="3600" b="1" baseline="-10416" dirty="0">
              <a:latin typeface="微软雅黑" panose="020B0503020204020204" pitchFamily="34" charset="-122"/>
              <a:ea typeface="微软雅黑" panose="020B0503020204020204" pitchFamily="34" charset="-122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323594" y="2272283"/>
            <a:ext cx="6411278" cy="1043940"/>
          </a:xfrm>
          <a:custGeom>
            <a:avLst/>
            <a:gdLst/>
            <a:ahLst/>
            <a:cxnLst/>
            <a:rect l="l" t="t" r="r" b="b"/>
            <a:pathLst>
              <a:path w="8548370" h="1391920">
                <a:moveTo>
                  <a:pt x="0" y="1391412"/>
                </a:moveTo>
                <a:lnTo>
                  <a:pt x="8548116" y="1391412"/>
                </a:lnTo>
                <a:lnTo>
                  <a:pt x="8548116" y="0"/>
                </a:lnTo>
                <a:lnTo>
                  <a:pt x="0" y="0"/>
                </a:lnTo>
                <a:lnTo>
                  <a:pt x="0" y="1391412"/>
                </a:lnTo>
                <a:close/>
              </a:path>
            </a:pathLst>
          </a:custGeom>
          <a:solidFill>
            <a:srgbClr val="2B7592"/>
          </a:solidFill>
        </p:spPr>
        <p:txBody>
          <a:bodyPr wrap="square" lIns="0" tIns="0" rIns="0" bIns="0" rtlCol="0"/>
          <a:lstStyle/>
          <a:p>
            <a:pPr defTabSz="685800"/>
            <a:endParaRPr sz="1350" dirty="0">
              <a:solidFill>
                <a:prstClr val="black"/>
              </a:solidFill>
            </a:endParaRPr>
          </a:p>
        </p:txBody>
      </p:sp>
      <p:sp>
        <p:nvSpPr>
          <p:cNvPr id="8" name="object 8"/>
          <p:cNvSpPr/>
          <p:nvPr/>
        </p:nvSpPr>
        <p:spPr>
          <a:xfrm>
            <a:off x="1323594" y="3314701"/>
            <a:ext cx="2449830" cy="173831"/>
          </a:xfrm>
          <a:custGeom>
            <a:avLst/>
            <a:gdLst/>
            <a:ahLst/>
            <a:cxnLst/>
            <a:rect l="l" t="t" r="r" b="b"/>
            <a:pathLst>
              <a:path w="3266440" h="231775">
                <a:moveTo>
                  <a:pt x="3265931" y="0"/>
                </a:moveTo>
                <a:lnTo>
                  <a:pt x="0" y="0"/>
                </a:lnTo>
                <a:lnTo>
                  <a:pt x="0" y="231648"/>
                </a:lnTo>
                <a:lnTo>
                  <a:pt x="2647822" y="231648"/>
                </a:lnTo>
                <a:lnTo>
                  <a:pt x="3265931" y="0"/>
                </a:lnTo>
                <a:close/>
              </a:path>
            </a:pathLst>
          </a:custGeom>
          <a:solidFill>
            <a:srgbClr val="C8C8C8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398013" y="2409218"/>
            <a:ext cx="5714429" cy="702596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 defTabSz="685800">
              <a:spcBef>
                <a:spcPts val="79"/>
              </a:spcBef>
            </a:pPr>
            <a:r>
              <a:rPr lang="zh-CN" altLang="en-US" sz="45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配送与物流信息</a:t>
            </a:r>
            <a:endParaRPr sz="45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7356348" y="2928366"/>
            <a:ext cx="827449" cy="9349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556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39607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布置作业</a:t>
              </a:r>
              <a:endParaRPr lang="zh-CN" altLang="en-US" b="1" dirty="0">
                <a:solidFill>
                  <a:srgbClr val="0474B6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8882" y="1188782"/>
            <a:ext cx="615061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预习新课</a:t>
            </a:r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76629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69240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学习目标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b="1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</p:txBody>
      </p:sp>
      <p:sp>
        <p:nvSpPr>
          <p:cNvPr id="3" name="object 4"/>
          <p:cNvSpPr/>
          <p:nvPr/>
        </p:nvSpPr>
        <p:spPr>
          <a:xfrm>
            <a:off x="326517" y="1131697"/>
            <a:ext cx="467995" cy="433070"/>
          </a:xfrm>
          <a:custGeom>
            <a:avLst/>
            <a:gdLst/>
            <a:ahLst/>
            <a:cxnLst/>
            <a:rect l="l" t="t" r="r" b="b"/>
            <a:pathLst>
              <a:path w="467994" h="433069">
                <a:moveTo>
                  <a:pt x="289559" y="164591"/>
                </a:moveTo>
                <a:lnTo>
                  <a:pt x="179831" y="164591"/>
                </a:lnTo>
                <a:lnTo>
                  <a:pt x="234696" y="0"/>
                </a:lnTo>
                <a:lnTo>
                  <a:pt x="289559" y="164591"/>
                </a:lnTo>
                <a:close/>
              </a:path>
              <a:path w="467994" h="433069">
                <a:moveTo>
                  <a:pt x="89915" y="432815"/>
                </a:moveTo>
                <a:lnTo>
                  <a:pt x="144779" y="266700"/>
                </a:lnTo>
                <a:lnTo>
                  <a:pt x="0" y="164591"/>
                </a:lnTo>
                <a:lnTo>
                  <a:pt x="467867" y="164591"/>
                </a:lnTo>
                <a:lnTo>
                  <a:pt x="324611" y="266700"/>
                </a:lnTo>
                <a:lnTo>
                  <a:pt x="345752" y="330707"/>
                </a:lnTo>
                <a:lnTo>
                  <a:pt x="234696" y="330707"/>
                </a:lnTo>
                <a:lnTo>
                  <a:pt x="89915" y="432815"/>
                </a:lnTo>
                <a:close/>
              </a:path>
              <a:path w="467994" h="433069">
                <a:moveTo>
                  <a:pt x="379475" y="432815"/>
                </a:moveTo>
                <a:lnTo>
                  <a:pt x="234696" y="330707"/>
                </a:lnTo>
                <a:lnTo>
                  <a:pt x="345752" y="330707"/>
                </a:lnTo>
                <a:lnTo>
                  <a:pt x="379475" y="432815"/>
                </a:lnTo>
                <a:close/>
              </a:path>
            </a:pathLst>
          </a:custGeom>
          <a:solidFill>
            <a:srgbClr val="0096DC"/>
          </a:solidFill>
        </p:spPr>
        <p:txBody>
          <a:bodyPr wrap="square" lIns="0" tIns="0" rIns="0" bIns="0" rtlCol="0"/>
          <a:lstStyle/>
          <a:p>
            <a:endParaRPr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58316" y="2503866"/>
            <a:ext cx="467995" cy="431800"/>
          </a:xfrm>
          <a:custGeom>
            <a:avLst/>
            <a:gdLst/>
            <a:ahLst/>
            <a:cxnLst/>
            <a:rect l="l" t="t" r="r" b="b"/>
            <a:pathLst>
              <a:path w="467994" h="431800">
                <a:moveTo>
                  <a:pt x="288036" y="164592"/>
                </a:moveTo>
                <a:lnTo>
                  <a:pt x="178307" y="164592"/>
                </a:lnTo>
                <a:lnTo>
                  <a:pt x="233171" y="0"/>
                </a:lnTo>
                <a:lnTo>
                  <a:pt x="288036" y="164592"/>
                </a:lnTo>
                <a:close/>
              </a:path>
              <a:path w="467994" h="431800">
                <a:moveTo>
                  <a:pt x="88392" y="431292"/>
                </a:moveTo>
                <a:lnTo>
                  <a:pt x="144780" y="266700"/>
                </a:lnTo>
                <a:lnTo>
                  <a:pt x="0" y="164592"/>
                </a:lnTo>
                <a:lnTo>
                  <a:pt x="467868" y="164592"/>
                </a:lnTo>
                <a:lnTo>
                  <a:pt x="323088" y="266700"/>
                </a:lnTo>
                <a:lnTo>
                  <a:pt x="343915" y="329184"/>
                </a:lnTo>
                <a:lnTo>
                  <a:pt x="233171" y="329184"/>
                </a:lnTo>
                <a:lnTo>
                  <a:pt x="88392" y="431292"/>
                </a:lnTo>
                <a:close/>
              </a:path>
              <a:path w="467994" h="431800">
                <a:moveTo>
                  <a:pt x="377951" y="431292"/>
                </a:moveTo>
                <a:lnTo>
                  <a:pt x="233171" y="329184"/>
                </a:lnTo>
                <a:lnTo>
                  <a:pt x="343915" y="329184"/>
                </a:lnTo>
                <a:lnTo>
                  <a:pt x="377951" y="431292"/>
                </a:lnTo>
                <a:close/>
              </a:path>
            </a:pathLst>
          </a:custGeom>
          <a:solidFill>
            <a:srgbClr val="0096DC"/>
          </a:solidFill>
        </p:spPr>
        <p:txBody>
          <a:bodyPr wrap="square" lIns="0" tIns="0" rIns="0" bIns="0" rtlCol="0"/>
          <a:lstStyle/>
          <a:p>
            <a:endParaRPr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6390" y="915035"/>
            <a:ext cx="6026150" cy="150041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814070">
              <a:spcBef>
                <a:spcPts val="3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知识目标：</a:t>
            </a:r>
            <a:endParaRPr lang="zh-CN" altLang="en-US" sz="2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14070">
              <a:lnSpc>
                <a:spcPts val="2700"/>
              </a:lnSpc>
            </a:pPr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（</a:t>
            </a:r>
            <a:r>
              <a:rPr lang="en-US" altLang="zh-CN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）</a:t>
            </a:r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了解配送的</a:t>
            </a:r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概念</a:t>
            </a:r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、方式</a:t>
            </a:r>
            <a:endParaRPr lang="en-US" altLang="zh-CN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marL="814070">
              <a:lnSpc>
                <a:spcPts val="2700"/>
              </a:lnSpc>
            </a:pPr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（</a:t>
            </a:r>
            <a:r>
              <a:rPr lang="en-US" altLang="zh-CN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）</a:t>
            </a:r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了解物流信息技术</a:t>
            </a:r>
            <a:endParaRPr lang="en-US" altLang="zh-CN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marL="814070">
              <a:lnSpc>
                <a:spcPts val="2700"/>
              </a:lnSpc>
            </a:pPr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（</a:t>
            </a:r>
            <a:r>
              <a:rPr lang="en-US" altLang="zh-CN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</a:t>
            </a:r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）</a:t>
            </a:r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理解物流配送中心的含义与功能</a:t>
            </a:r>
            <a:endParaRPr lang="zh-CN" altLang="en-US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70391" y="2573709"/>
            <a:ext cx="5309128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能力目标：</a:t>
            </a:r>
          </a:p>
          <a:p>
            <a:pPr>
              <a:lnSpc>
                <a:spcPts val="3000"/>
              </a:lnSpc>
            </a:pPr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能够</a:t>
            </a:r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掌握配送</a:t>
            </a:r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合理化的</a:t>
            </a:r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措施</a:t>
            </a:r>
          </a:p>
          <a:p>
            <a:pPr>
              <a:lnSpc>
                <a:spcPts val="3000"/>
              </a:lnSpc>
            </a:pPr>
            <a:endParaRPr lang="zh-CN" altLang="en-US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13" name="object 6"/>
          <p:cNvSpPr/>
          <p:nvPr/>
        </p:nvSpPr>
        <p:spPr>
          <a:xfrm>
            <a:off x="311689" y="3527949"/>
            <a:ext cx="467995" cy="431800"/>
          </a:xfrm>
          <a:custGeom>
            <a:avLst/>
            <a:gdLst/>
            <a:ahLst/>
            <a:cxnLst/>
            <a:rect l="l" t="t" r="r" b="b"/>
            <a:pathLst>
              <a:path w="467994" h="431800">
                <a:moveTo>
                  <a:pt x="288036" y="164592"/>
                </a:moveTo>
                <a:lnTo>
                  <a:pt x="178307" y="164592"/>
                </a:lnTo>
                <a:lnTo>
                  <a:pt x="233171" y="0"/>
                </a:lnTo>
                <a:lnTo>
                  <a:pt x="288036" y="164592"/>
                </a:lnTo>
                <a:close/>
              </a:path>
              <a:path w="467994" h="431800">
                <a:moveTo>
                  <a:pt x="88392" y="431292"/>
                </a:moveTo>
                <a:lnTo>
                  <a:pt x="144780" y="266700"/>
                </a:lnTo>
                <a:lnTo>
                  <a:pt x="0" y="164592"/>
                </a:lnTo>
                <a:lnTo>
                  <a:pt x="467868" y="164592"/>
                </a:lnTo>
                <a:lnTo>
                  <a:pt x="323088" y="266700"/>
                </a:lnTo>
                <a:lnTo>
                  <a:pt x="343915" y="329184"/>
                </a:lnTo>
                <a:lnTo>
                  <a:pt x="233171" y="329184"/>
                </a:lnTo>
                <a:lnTo>
                  <a:pt x="88392" y="431292"/>
                </a:lnTo>
                <a:close/>
              </a:path>
              <a:path w="467994" h="431800">
                <a:moveTo>
                  <a:pt x="377951" y="431292"/>
                </a:moveTo>
                <a:lnTo>
                  <a:pt x="233171" y="329184"/>
                </a:lnTo>
                <a:lnTo>
                  <a:pt x="343915" y="329184"/>
                </a:lnTo>
                <a:lnTo>
                  <a:pt x="377951" y="431292"/>
                </a:lnTo>
                <a:close/>
              </a:path>
            </a:pathLst>
          </a:custGeom>
          <a:solidFill>
            <a:srgbClr val="0096DC"/>
          </a:solidFill>
        </p:spPr>
        <p:txBody>
          <a:bodyPr wrap="square" lIns="0" tIns="0" rIns="0" bIns="0" rtlCol="0"/>
          <a:lstStyle/>
          <a:p>
            <a:endParaRPr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99581" y="3548622"/>
            <a:ext cx="7056034" cy="9002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814070">
              <a:lnSpc>
                <a:spcPts val="3600"/>
              </a:lnSpc>
              <a:spcBef>
                <a:spcPts val="30"/>
              </a:spcBef>
            </a:pP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素质目标：</a:t>
            </a:r>
          </a:p>
          <a:p>
            <a:pPr>
              <a:lnSpc>
                <a:spcPts val="2700"/>
              </a:lnSpc>
              <a:spcBef>
                <a:spcPts val="30"/>
              </a:spcBef>
            </a:pPr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</a:t>
            </a:r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树立配送</a:t>
            </a:r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合理化的意识</a:t>
            </a:r>
            <a:endParaRPr lang="zh-CN" altLang="en-US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012160" y="1504505"/>
            <a:ext cx="265245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</a:t>
            </a:r>
          </a:p>
          <a:p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物流配送中心</a:t>
            </a:r>
            <a:r>
              <a:rPr lang="zh-CN" altLang="en-US" sz="2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的功能</a:t>
            </a:r>
            <a:endParaRPr lang="zh-CN" altLang="en-US" sz="2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难点</a:t>
            </a:r>
          </a:p>
          <a:p>
            <a:endParaRPr lang="zh-CN" altLang="en-US" sz="2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物流信息技术</a:t>
            </a:r>
          </a:p>
        </p:txBody>
      </p:sp>
    </p:spTree>
    <p:extLst>
      <p:ext uri="{BB962C8B-B14F-4D97-AF65-F5344CB8AC3E}">
        <p14:creationId xmlns:p14="http://schemas.microsoft.com/office/powerpoint/2010/main" val="2719780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910774" y="952500"/>
            <a:ext cx="1344454" cy="1344454"/>
          </a:xfrm>
          <a:custGeom>
            <a:avLst/>
            <a:gdLst/>
            <a:ahLst/>
            <a:cxnLst/>
            <a:rect l="l" t="t" r="r" b="b"/>
            <a:pathLst>
              <a:path w="1792604" h="1792605">
                <a:moveTo>
                  <a:pt x="892175" y="0"/>
                </a:moveTo>
                <a:lnTo>
                  <a:pt x="0" y="900049"/>
                </a:lnTo>
                <a:lnTo>
                  <a:pt x="899922" y="1792224"/>
                </a:lnTo>
                <a:lnTo>
                  <a:pt x="1792224" y="892301"/>
                </a:lnTo>
                <a:lnTo>
                  <a:pt x="892175" y="0"/>
                </a:lnTo>
                <a:close/>
              </a:path>
            </a:pathLst>
          </a:custGeom>
          <a:solidFill>
            <a:srgbClr val="00A4AC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3" name="object 3"/>
          <p:cNvSpPr/>
          <p:nvPr/>
        </p:nvSpPr>
        <p:spPr>
          <a:xfrm>
            <a:off x="3910774" y="952500"/>
            <a:ext cx="1344454" cy="1344454"/>
          </a:xfrm>
          <a:custGeom>
            <a:avLst/>
            <a:gdLst/>
            <a:ahLst/>
            <a:cxnLst/>
            <a:rect l="l" t="t" r="r" b="b"/>
            <a:pathLst>
              <a:path w="1792604" h="1792605">
                <a:moveTo>
                  <a:pt x="892175" y="0"/>
                </a:moveTo>
                <a:lnTo>
                  <a:pt x="1792224" y="892301"/>
                </a:lnTo>
                <a:lnTo>
                  <a:pt x="899922" y="1792224"/>
                </a:lnTo>
                <a:lnTo>
                  <a:pt x="0" y="900049"/>
                </a:lnTo>
                <a:lnTo>
                  <a:pt x="892175" y="0"/>
                </a:lnTo>
                <a:close/>
              </a:path>
            </a:pathLst>
          </a:custGeom>
          <a:ln w="254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4150374" y="1387044"/>
            <a:ext cx="1104854" cy="37895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lang="zh-CN" altLang="en-US" sz="3600" b="1" baseline="-10416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任务六</a:t>
            </a:r>
            <a:endParaRPr sz="3600" b="1" baseline="-10416" dirty="0">
              <a:latin typeface="微软雅黑" panose="020B0503020204020204" pitchFamily="34" charset="-122"/>
              <a:ea typeface="微软雅黑" panose="020B0503020204020204" pitchFamily="34" charset="-122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323594" y="2272283"/>
            <a:ext cx="6411278" cy="1043940"/>
          </a:xfrm>
          <a:custGeom>
            <a:avLst/>
            <a:gdLst/>
            <a:ahLst/>
            <a:cxnLst/>
            <a:rect l="l" t="t" r="r" b="b"/>
            <a:pathLst>
              <a:path w="8548370" h="1391920">
                <a:moveTo>
                  <a:pt x="0" y="1391412"/>
                </a:moveTo>
                <a:lnTo>
                  <a:pt x="8548116" y="1391412"/>
                </a:lnTo>
                <a:lnTo>
                  <a:pt x="8548116" y="0"/>
                </a:lnTo>
                <a:lnTo>
                  <a:pt x="0" y="0"/>
                </a:lnTo>
                <a:lnTo>
                  <a:pt x="0" y="1391412"/>
                </a:lnTo>
                <a:close/>
              </a:path>
            </a:pathLst>
          </a:custGeom>
          <a:solidFill>
            <a:srgbClr val="2B7592"/>
          </a:solidFill>
        </p:spPr>
        <p:txBody>
          <a:bodyPr wrap="square" lIns="0" tIns="0" rIns="0" bIns="0" rtlCol="0"/>
          <a:lstStyle/>
          <a:p>
            <a:pPr defTabSz="685800"/>
            <a:endParaRPr sz="1350" dirty="0">
              <a:solidFill>
                <a:prstClr val="black"/>
              </a:solidFill>
            </a:endParaRPr>
          </a:p>
        </p:txBody>
      </p:sp>
      <p:sp>
        <p:nvSpPr>
          <p:cNvPr id="8" name="object 8"/>
          <p:cNvSpPr/>
          <p:nvPr/>
        </p:nvSpPr>
        <p:spPr>
          <a:xfrm>
            <a:off x="1323594" y="3314701"/>
            <a:ext cx="2449830" cy="173831"/>
          </a:xfrm>
          <a:custGeom>
            <a:avLst/>
            <a:gdLst/>
            <a:ahLst/>
            <a:cxnLst/>
            <a:rect l="l" t="t" r="r" b="b"/>
            <a:pathLst>
              <a:path w="3266440" h="231775">
                <a:moveTo>
                  <a:pt x="3265931" y="0"/>
                </a:moveTo>
                <a:lnTo>
                  <a:pt x="0" y="0"/>
                </a:lnTo>
                <a:lnTo>
                  <a:pt x="0" y="231648"/>
                </a:lnTo>
                <a:lnTo>
                  <a:pt x="2647822" y="231648"/>
                </a:lnTo>
                <a:lnTo>
                  <a:pt x="3265931" y="0"/>
                </a:lnTo>
                <a:close/>
              </a:path>
            </a:pathLst>
          </a:custGeom>
          <a:solidFill>
            <a:srgbClr val="C8C8C8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398013" y="2409218"/>
            <a:ext cx="5714429" cy="702596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 defTabSz="685800">
              <a:spcBef>
                <a:spcPts val="79"/>
              </a:spcBef>
            </a:pPr>
            <a:r>
              <a:rPr lang="zh-CN" altLang="en-US" sz="45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      </a:t>
            </a:r>
            <a:r>
              <a:rPr lang="en-US" altLang="zh-CN" sz="45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6.1</a:t>
            </a:r>
            <a:r>
              <a:rPr lang="zh-CN" altLang="en-US" sz="45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配送</a:t>
            </a:r>
            <a:endParaRPr sz="45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7356348" y="2928366"/>
            <a:ext cx="827449" cy="9349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824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一、配送的</a:t>
            </a:r>
            <a:r>
              <a:rPr lang="zh-CN" altLang="en-US" dirty="0" smtClean="0"/>
              <a:t>定义（</a:t>
            </a:r>
            <a:r>
              <a:rPr lang="en-US" altLang="zh-CN" dirty="0" smtClean="0"/>
              <a:t>8.1-13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6247" y="1117759"/>
            <a:ext cx="4588193" cy="3569494"/>
          </a:xfrm>
        </p:spPr>
        <p:txBody>
          <a:bodyPr/>
          <a:lstStyle/>
          <a:p>
            <a:pPr marL="0" indent="685800">
              <a:lnSpc>
                <a:spcPct val="200000"/>
              </a:lnSpc>
              <a:buNone/>
            </a:pPr>
            <a:r>
              <a:rPr lang="zh-CN" altLang="en-US" sz="1800" dirty="0">
                <a:solidFill>
                  <a:schemeClr val="tx1"/>
                </a:solidFill>
              </a:rPr>
              <a:t>中国国家标准《物流术语》中对配送下的定义是指在经济合理的区域范围内，根据客户要求，对物品进行拣选、加工、包装、分割、组配等作业，并按时送达指定地点的物流活动称之为配送。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5640" y="1355689"/>
            <a:ext cx="2460784" cy="1577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4539" y="3285466"/>
            <a:ext cx="2460308" cy="1376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9392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442013"/>
            <a:ext cx="8226900" cy="529200"/>
          </a:xfrm>
        </p:spPr>
        <p:txBody>
          <a:bodyPr/>
          <a:lstStyle/>
          <a:p>
            <a:r>
              <a:rPr lang="zh-CN" altLang="en-US"/>
              <a:t>二、配送方式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6248" y="1117759"/>
            <a:ext cx="5469731" cy="3569494"/>
          </a:xfrm>
        </p:spPr>
        <p:txBody>
          <a:bodyPr>
            <a:normAutofit/>
          </a:bodyPr>
          <a:lstStyle/>
          <a:p>
            <a:pPr marL="0" indent="685800">
              <a:lnSpc>
                <a:spcPct val="150000"/>
              </a:lnSpc>
              <a:buNone/>
            </a:pPr>
            <a:r>
              <a:rPr lang="en-US" altLang="zh-CN" sz="1500" b="1" dirty="0">
                <a:solidFill>
                  <a:schemeClr val="tx1"/>
                </a:solidFill>
              </a:rPr>
              <a:t>1.</a:t>
            </a:r>
            <a:r>
              <a:rPr lang="zh-CN" altLang="en-US" sz="1500" b="1" dirty="0">
                <a:solidFill>
                  <a:schemeClr val="tx1"/>
                </a:solidFill>
              </a:rPr>
              <a:t>定时</a:t>
            </a:r>
            <a:r>
              <a:rPr lang="zh-CN" altLang="en-US" sz="1500" b="1" dirty="0" smtClean="0">
                <a:solidFill>
                  <a:schemeClr val="tx1"/>
                </a:solidFill>
              </a:rPr>
              <a:t>配送</a:t>
            </a:r>
            <a:endParaRPr lang="en-US" altLang="zh-CN" sz="1500" b="1" dirty="0" smtClean="0">
              <a:solidFill>
                <a:schemeClr val="tx1"/>
              </a:solidFill>
            </a:endParaRPr>
          </a:p>
          <a:p>
            <a:pPr marL="0" indent="685800">
              <a:lnSpc>
                <a:spcPct val="150000"/>
              </a:lnSpc>
              <a:buNone/>
            </a:pPr>
            <a:r>
              <a:rPr lang="zh-CN" altLang="en-US" sz="1500" dirty="0" smtClean="0">
                <a:solidFill>
                  <a:schemeClr val="tx1"/>
                </a:solidFill>
              </a:rPr>
              <a:t>定时配送是按照规定的时间间隔进行配送，配送的品种和数量可根据用户要求有所不同。这种配送方式适合生鲜超市、便利店等商品周转快的店铺。</a:t>
            </a:r>
          </a:p>
          <a:p>
            <a:pPr marL="0" indent="685800">
              <a:lnSpc>
                <a:spcPct val="150000"/>
              </a:lnSpc>
              <a:buNone/>
            </a:pPr>
            <a:r>
              <a:rPr lang="en-US" altLang="zh-CN" sz="1500" b="1" dirty="0" smtClean="0">
                <a:solidFill>
                  <a:schemeClr val="tx1"/>
                </a:solidFill>
              </a:rPr>
              <a:t>2</a:t>
            </a:r>
            <a:r>
              <a:rPr lang="en-US" altLang="zh-CN" sz="1500" b="1" dirty="0">
                <a:solidFill>
                  <a:schemeClr val="tx1"/>
                </a:solidFill>
              </a:rPr>
              <a:t>.</a:t>
            </a:r>
            <a:r>
              <a:rPr lang="zh-CN" altLang="en-US" sz="1500" b="1" dirty="0">
                <a:solidFill>
                  <a:schemeClr val="tx1"/>
                </a:solidFill>
              </a:rPr>
              <a:t>定量配送</a:t>
            </a:r>
          </a:p>
          <a:p>
            <a:pPr marL="0" indent="685800">
              <a:lnSpc>
                <a:spcPct val="150000"/>
              </a:lnSpc>
              <a:buNone/>
            </a:pPr>
            <a:r>
              <a:rPr lang="zh-CN" altLang="en-US" sz="1500" dirty="0">
                <a:solidFill>
                  <a:schemeClr val="tx1"/>
                </a:solidFill>
              </a:rPr>
              <a:t>定量配送是按规定的批量进行配送，但不严格限定时间，只是规定在一个范围内配送。这种配送方式适合对于配送时间要求不是很严格，但需求量较固定的客户。</a:t>
            </a:r>
          </a:p>
          <a:p>
            <a:pPr marL="0" indent="0">
              <a:buNone/>
            </a:pPr>
            <a:endParaRPr lang="zh-CN" altLang="en-US" sz="1500" dirty="0">
              <a:solidFill>
                <a:schemeClr val="tx1"/>
              </a:solidFill>
            </a:endParaRPr>
          </a:p>
        </p:txBody>
      </p:sp>
      <p:pic>
        <p:nvPicPr>
          <p:cNvPr id="101" name="图片 100"/>
          <p:cNvPicPr/>
          <p:nvPr/>
        </p:nvPicPr>
        <p:blipFill>
          <a:blip r:embed="rId3"/>
          <a:stretch>
            <a:fillRect/>
          </a:stretch>
        </p:blipFill>
        <p:spPr>
          <a:xfrm>
            <a:off x="6063615" y="2008823"/>
            <a:ext cx="2619375" cy="16097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20399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>
                <a:sym typeface="+mn-ea"/>
              </a:rPr>
              <a:t>二、配送方式</a:t>
            </a:r>
            <a:r>
              <a:rPr lang="zh-CN" altLang="en-US"/>
              <a:t/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685800">
              <a:buNone/>
            </a:pPr>
            <a:r>
              <a:rPr lang="en-US" altLang="zh-CN" sz="1500" b="1" dirty="0">
                <a:solidFill>
                  <a:schemeClr val="tx1"/>
                </a:solidFill>
                <a:sym typeface="+mn-ea"/>
              </a:rPr>
              <a:t>3.</a:t>
            </a:r>
            <a:r>
              <a:rPr lang="zh-CN" altLang="en-US" sz="1500" b="1" dirty="0">
                <a:solidFill>
                  <a:schemeClr val="tx1"/>
                </a:solidFill>
                <a:sym typeface="+mn-ea"/>
              </a:rPr>
              <a:t>定时定量配送</a:t>
            </a:r>
            <a:endParaRPr lang="zh-CN" altLang="en-US" sz="1500" b="1" dirty="0">
              <a:solidFill>
                <a:schemeClr val="tx1"/>
              </a:solidFill>
            </a:endParaRPr>
          </a:p>
          <a:p>
            <a:pPr marL="0" indent="685800">
              <a:buNone/>
            </a:pPr>
            <a:r>
              <a:rPr lang="zh-CN" altLang="en-US" sz="1500" dirty="0">
                <a:solidFill>
                  <a:schemeClr val="tx1"/>
                </a:solidFill>
                <a:sym typeface="+mn-ea"/>
              </a:rPr>
              <a:t>定时定量配送是按规定的准确的时间和固定的配送数量进行配送。这种配送方式兼有定时和定量的特点，是一种精密的配送方式，但组织工作难度较大。</a:t>
            </a:r>
            <a:endParaRPr lang="zh-CN" altLang="en-US" sz="1500" dirty="0">
              <a:solidFill>
                <a:schemeClr val="tx1"/>
              </a:solidFill>
            </a:endParaRPr>
          </a:p>
          <a:p>
            <a:pPr marL="0" indent="685800">
              <a:buNone/>
            </a:pPr>
            <a:r>
              <a:rPr lang="en-US" altLang="zh-CN" sz="1500" b="1" dirty="0">
                <a:solidFill>
                  <a:schemeClr val="tx1"/>
                </a:solidFill>
                <a:sym typeface="+mn-ea"/>
              </a:rPr>
              <a:t>4.</a:t>
            </a:r>
            <a:r>
              <a:rPr lang="zh-CN" altLang="en-US" sz="1500" b="1" dirty="0">
                <a:solidFill>
                  <a:schemeClr val="tx1"/>
                </a:solidFill>
                <a:sym typeface="+mn-ea"/>
              </a:rPr>
              <a:t>即时配送</a:t>
            </a:r>
            <a:endParaRPr lang="zh-CN" altLang="en-US" sz="1500" b="1" dirty="0">
              <a:solidFill>
                <a:schemeClr val="tx1"/>
              </a:solidFill>
            </a:endParaRPr>
          </a:p>
          <a:p>
            <a:pPr marL="0" indent="685800">
              <a:buNone/>
            </a:pPr>
            <a:r>
              <a:rPr lang="zh-CN" altLang="en-US" sz="1500" dirty="0">
                <a:solidFill>
                  <a:schemeClr val="tx1"/>
                </a:solidFill>
                <a:sym typeface="+mn-ea"/>
              </a:rPr>
              <a:t>完全按照用户突然提出的时间、数量方面的配送要求。即时配送可以灵活高效地满足用户的临时需求。</a:t>
            </a:r>
            <a:endParaRPr lang="zh-CN" altLang="en-US" sz="15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zh-CN" altLang="en-US" sz="1500" dirty="0"/>
          </a:p>
        </p:txBody>
      </p:sp>
      <p:pic>
        <p:nvPicPr>
          <p:cNvPr id="11266" name="Picture 2" descr="https://img1.baidu.com/it/u=2915030005,252305697&amp;fm=253&amp;fmt=auto&amp;app=138&amp;f=JPEG?w=500&amp;h=3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8315" y="3178016"/>
            <a:ext cx="2698433" cy="1797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90078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JjYjAwOGFlNzdiMjk5NDU3ZGQwNzIyYjY2N2UyMDc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652.708661417323,&quot;width&quot;:7257.499212598425}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SHAPESETGROUPCLASSNAME" val="ShapeSetGroup1"/>
  <p:tag name="SHAPESETCLASSNAME" val="Slide"/>
  <p:tag name="COLORSETGROUPCLASSNAME" val="ColorSetGroup1"/>
  <p:tag name="FONTSETGROUPCLASSNAME" val="FontSetGroup1"/>
  <p:tag name="SHAPECLASSFILE" val="BoschLogo2016.emf"/>
  <p:tag name="MLI" val="1"/>
  <p:tag name="SHAPECLASSNAME" val="LogoOnSlides"/>
  <p:tag name="SHAPECLASSPROTECTIONTYPE" val="1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SHAPESETGROUPCLASSNAME" val="ShapeSetGroup1"/>
  <p:tag name="SHAPESETCLASSNAME" val="Slide"/>
  <p:tag name="COLORSETGROUPCLASSNAME" val="ColorSetGroup1"/>
  <p:tag name="FONTSETGROUPCLASSNAME" val="FontSetGroup1"/>
  <p:tag name="SHAPECLASSFILE" val="Bosch-Supergraphic-Bottom-16-9.png"/>
  <p:tag name="MLI" val="1"/>
  <p:tag name="SHAPECLASSNAME" val="ColorBarOnSlides"/>
  <p:tag name="SHAPECLASSPROTECTIONTYPE" val="15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Disguised"/>
  <p:tag name="FONTSETCLASSNAME" val="FontSet1"/>
  <p:tag name="COLORS" val="-2;-2;-2;-2;-2;-2"/>
  <p:tag name="COLORSETCLASSNAME" val="ColorSet1"/>
  <p:tag name="MLI" val="1"/>
  <p:tag name="SHAPESETGROUPCLASSNAME" val="ShapeSetGroup1"/>
  <p:tag name="SHAPESETCLASSNAME" val="TitleSlide"/>
  <p:tag name="COLORSETGROUPCLASSNAME" val="ColorSetGroup1"/>
  <p:tag name="FONTSETGROUPCLASSNAME" val="FontSetGroup1"/>
  <p:tag name="SHAPECLASSNAME" val="HiddenSubtitle"/>
  <p:tag name="SHAPECLASSPROTECTIONTYPE" val="0"/>
  <p:tag name="ML_SENDTOBACK" val=" 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80"/>
  <p:tag name="FONTSETCLASSNAME" val="FontSet1"/>
  <p:tag name="COLORS" val="-2;-2;-2;-2;White;-2"/>
  <p:tag name="COLORSETCLASSNAME" val="ColorSet1"/>
  <p:tag name="MLI" val="1"/>
  <p:tag name="SHAPESETGROUPCLASSNAME" val="ShapeSetGroup1"/>
  <p:tag name="SHAPESETCLASSNAME" val="TitleSlide"/>
  <p:tag name="COLORSETGROUPCLASSNAME" val="ColorSetGroup1"/>
  <p:tag name="FONTSETGROUPCLASSNAME" val="FontSetGroup1"/>
  <p:tag name="SHAPECLASSNAME" val="TitleOnTitleSlides"/>
  <p:tag name="SHAPECLASSPROTECTIONTYPE" val="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SHAPESETGROUPCLASSNAME" val="ShapeSetGroup1"/>
  <p:tag name="SHAPESETCLASSNAME" val="Slide"/>
  <p:tag name="COLORSETGROUPCLASSNAME" val="ColorSetGroup1"/>
  <p:tag name="FONTSETGROUPCLASSNAME" val="FontSetGroup1"/>
  <p:tag name="SHAPECLASSFILE" val="BoschLogo2016.emf"/>
  <p:tag name="MLI" val="1"/>
  <p:tag name="SHAPECLASSNAME" val="LogoOnSlides"/>
  <p:tag name="SHAPECLASSPROTECTIONTYPE" val="15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SHAPESETGROUPCLASSNAME" val="ShapeSetGroup1"/>
  <p:tag name="SHAPESETCLASSNAME" val="Slide"/>
  <p:tag name="COLORSETGROUPCLASSNAME" val="ColorSetGroup1"/>
  <p:tag name="FONTSETGROUPCLASSNAME" val="FontSetGroup1"/>
  <p:tag name="SHAPECLASSFILE" val="Bosch-Supergraphic-Bottom-16-9.png"/>
  <p:tag name="MLI" val="1"/>
  <p:tag name="SHAPECLASSNAME" val="ColorBarOnSlides"/>
  <p:tag name="SHAPECLASSPROTECTIONTYPE" val="15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Disguised"/>
  <p:tag name="FONTSETCLASSNAME" val="FontSet1"/>
  <p:tag name="COLORS" val="-2;-2;-2;-2;-2;-2"/>
  <p:tag name="COLORSETCLASSNAME" val="ColorSet1"/>
  <p:tag name="MLI" val="1"/>
  <p:tag name="SHAPESETGROUPCLASSNAME" val="ShapeSetGroup1"/>
  <p:tag name="SHAPESETCLASSNAME" val="TitleSlide"/>
  <p:tag name="COLORSETGROUPCLASSNAME" val="ColorSetGroup1"/>
  <p:tag name="FONTSETGROUPCLASSNAME" val="FontSetGroup1"/>
  <p:tag name="SHAPECLASSNAME" val="HiddenSubtitle"/>
  <p:tag name="SHAPECLASSPROTECTIONTYPE" val="0"/>
  <p:tag name="ML_SENDTOBACK" val=" 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80"/>
  <p:tag name="FONTSETCLASSNAME" val="FontSet1"/>
  <p:tag name="COLORS" val="-2;-2;-2;-2;White;-2"/>
  <p:tag name="COLORSETCLASSNAME" val="ColorSet1"/>
  <p:tag name="MLI" val="1"/>
  <p:tag name="SHAPESETGROUPCLASSNAME" val="ShapeSetGroup1"/>
  <p:tag name="SHAPESETCLASSNAME" val="TitleSlide"/>
  <p:tag name="COLORSETGROUPCLASSNAME" val="ColorSetGroup1"/>
  <p:tag name="FONTSETGROUPCLASSNAME" val="FontSetGroup1"/>
  <p:tag name="SHAPECLASSNAME" val="TitleOnTitleSlides"/>
  <p:tag name="SHAPECLASSPROTECTIONTYPE" val="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osch">
  <a:themeElements>
    <a:clrScheme name="Custom 1">
      <a:dk1>
        <a:sysClr val="windowText" lastClr="000000"/>
      </a:dk1>
      <a:lt1>
        <a:sysClr val="window" lastClr="FFFFFF"/>
      </a:lt1>
      <a:dk2>
        <a:srgbClr val="424C58"/>
      </a:dk2>
      <a:lt2>
        <a:srgbClr val="B2B3B5"/>
      </a:lt2>
      <a:accent1>
        <a:srgbClr val="A80163"/>
      </a:accent1>
      <a:accent2>
        <a:srgbClr val="3F136C"/>
      </a:accent2>
      <a:accent3>
        <a:srgbClr val="08427E"/>
      </a:accent3>
      <a:accent4>
        <a:srgbClr val="0E78C5"/>
      </a:accent4>
      <a:accent5>
        <a:srgbClr val="1399A0"/>
      </a:accent5>
      <a:accent6>
        <a:srgbClr val="67B419"/>
      </a:accent6>
      <a:hlink>
        <a:srgbClr val="738CB4"/>
      </a:hlink>
      <a:folHlink>
        <a:srgbClr val="B0BBD0"/>
      </a:folHlink>
    </a:clrScheme>
    <a:fontScheme name="Custom 1">
      <a:majorFont>
        <a:latin typeface="Bosch Office Sans"/>
        <a:ea typeface=""/>
        <a:cs typeface=""/>
      </a:majorFont>
      <a:minorFont>
        <a:latin typeface="Bosch Office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9525" cap="flat" cmpd="sng" algn="ctr">
          <a:solidFill>
            <a:srgbClr val="3F136C"/>
          </a:solidFill>
          <a:prstDash val="solid"/>
        </a:ln>
      </a:spPr>
      <a:bodyPr rtlCol="0" anchor="ctr"/>
      <a:lstStyle>
        <a:defPPr marL="0" marR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  <a:latin typeface="Bosch Office Sans"/>
            <a:ea typeface="+mn-ea"/>
            <a:cs typeface="+mn-cs"/>
          </a:defRPr>
        </a:defPPr>
      </a:lstStyle>
    </a:spDef>
    <a:txDef>
      <a:spPr>
        <a:noFill/>
      </a:spPr>
      <a:bodyPr wrap="square" lIns="0" tIns="0" rIns="0" bIns="0" rtlCol="0">
        <a:noAutofit/>
      </a:bodyPr>
      <a:lstStyle>
        <a:defPPr marR="0" defTabSz="914400" eaLnBrk="1" fontAlgn="auto" latinLnBrk="0" hangingPunct="1">
          <a:lnSpc>
            <a:spcPts val="2300"/>
          </a:lnSpc>
          <a:spcBef>
            <a:spcPts val="500"/>
          </a:spcBef>
          <a:spcAft>
            <a:spcPts val="0"/>
          </a:spcAft>
          <a:buClrTx/>
          <a:buSzTx/>
          <a:buFontTx/>
          <a:buNone/>
          <a:defRPr kumimoji="0" sz="1800" b="0" i="0" u="none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Bosch">
  <a:themeElements>
    <a:clrScheme name="Custom 1">
      <a:dk1>
        <a:sysClr val="windowText" lastClr="000000"/>
      </a:dk1>
      <a:lt1>
        <a:sysClr val="window" lastClr="FFFFFF"/>
      </a:lt1>
      <a:dk2>
        <a:srgbClr val="424C58"/>
      </a:dk2>
      <a:lt2>
        <a:srgbClr val="B2B3B5"/>
      </a:lt2>
      <a:accent1>
        <a:srgbClr val="A80163"/>
      </a:accent1>
      <a:accent2>
        <a:srgbClr val="3F136C"/>
      </a:accent2>
      <a:accent3>
        <a:srgbClr val="08427E"/>
      </a:accent3>
      <a:accent4>
        <a:srgbClr val="0E78C5"/>
      </a:accent4>
      <a:accent5>
        <a:srgbClr val="1399A0"/>
      </a:accent5>
      <a:accent6>
        <a:srgbClr val="67B419"/>
      </a:accent6>
      <a:hlink>
        <a:srgbClr val="738CB4"/>
      </a:hlink>
      <a:folHlink>
        <a:srgbClr val="B0BBD0"/>
      </a:folHlink>
    </a:clrScheme>
    <a:fontScheme name="Custom 1">
      <a:majorFont>
        <a:latin typeface="Bosch Office Sans"/>
        <a:ea typeface=""/>
        <a:cs typeface=""/>
      </a:majorFont>
      <a:minorFont>
        <a:latin typeface="Bosch Office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9525" cap="flat" cmpd="sng" algn="ctr">
          <a:solidFill>
            <a:srgbClr val="3F136C"/>
          </a:solidFill>
          <a:prstDash val="solid"/>
        </a:ln>
      </a:spPr>
      <a:bodyPr rtlCol="0" anchor="ctr"/>
      <a:lstStyle>
        <a:defPPr marL="0" marR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  <a:latin typeface="Bosch Office Sans"/>
            <a:ea typeface="+mn-ea"/>
            <a:cs typeface="+mn-cs"/>
          </a:defRPr>
        </a:defPPr>
      </a:lstStyle>
    </a:spDef>
    <a:txDef>
      <a:spPr>
        <a:noFill/>
      </a:spPr>
      <a:bodyPr wrap="square" lIns="0" tIns="0" rIns="0" bIns="0" rtlCol="0">
        <a:noAutofit/>
      </a:bodyPr>
      <a:lstStyle>
        <a:defPPr marR="0" defTabSz="914400" eaLnBrk="1" fontAlgn="auto" latinLnBrk="0" hangingPunct="1">
          <a:lnSpc>
            <a:spcPts val="2300"/>
          </a:lnSpc>
          <a:spcBef>
            <a:spcPts val="500"/>
          </a:spcBef>
          <a:spcAft>
            <a:spcPts val="0"/>
          </a:spcAft>
          <a:buClrTx/>
          <a:buSzTx/>
          <a:buFontTx/>
          <a:buNone/>
          <a:defRPr kumimoji="0" sz="1800" b="0" i="0" u="none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2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4_Office 主题​​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1487</Words>
  <Application>Microsoft Office PowerPoint</Application>
  <PresentationFormat>全屏显示(16:9)</PresentationFormat>
  <Paragraphs>174</Paragraphs>
  <Slides>40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40</vt:i4>
      </vt:variant>
    </vt:vector>
  </HeadingPairs>
  <TitlesOfParts>
    <vt:vector size="59" baseType="lpstr">
      <vt:lpstr>Bosch Office Sans</vt:lpstr>
      <vt:lpstr>黑体</vt:lpstr>
      <vt:lpstr>华文楷体</vt:lpstr>
      <vt:lpstr>宋体</vt:lpstr>
      <vt:lpstr>微软雅黑</vt:lpstr>
      <vt:lpstr>Arial</vt:lpstr>
      <vt:lpstr>Calibri</vt:lpstr>
      <vt:lpstr>Times New Roman</vt:lpstr>
      <vt:lpstr>Wingdings</vt:lpstr>
      <vt:lpstr>Wingdings 3</vt:lpstr>
      <vt:lpstr>Office 主题​​</vt:lpstr>
      <vt:lpstr>Bosch</vt:lpstr>
      <vt:lpstr>1_Bosch</vt:lpstr>
      <vt:lpstr>5_Office Theme</vt:lpstr>
      <vt:lpstr>Office Theme</vt:lpstr>
      <vt:lpstr>2_Office Theme</vt:lpstr>
      <vt:lpstr>1_Office 主题​​</vt:lpstr>
      <vt:lpstr>2_Office 主题​​</vt:lpstr>
      <vt:lpstr>4_Office 主题​​</vt:lpstr>
      <vt:lpstr>PowerPoint 演示文稿</vt:lpstr>
      <vt:lpstr>PowerPoint 演示文稿</vt:lpstr>
      <vt:lpstr>PowerPoint 演示文稿</vt:lpstr>
      <vt:lpstr>任务六</vt:lpstr>
      <vt:lpstr>PowerPoint 演示文稿</vt:lpstr>
      <vt:lpstr>任务六</vt:lpstr>
      <vt:lpstr>一、配送的定义（8.1-13）</vt:lpstr>
      <vt:lpstr>二、配送方式</vt:lpstr>
      <vt:lpstr>二、配送方式 </vt:lpstr>
      <vt:lpstr>三、配送与运输的区别</vt:lpstr>
      <vt:lpstr>三、配送与运输的区别 </vt:lpstr>
      <vt:lpstr>三、配送与运输的区别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3、配送中心的类型（8.2-12）</vt:lpstr>
      <vt:lpstr>3、配送中心的类型 </vt:lpstr>
      <vt:lpstr>3、配送中心的类型</vt:lpstr>
      <vt:lpstr>趋势一：智慧配送</vt:lpstr>
      <vt:lpstr>趋势二：无人配送</vt:lpstr>
      <vt:lpstr>趋势三：绿色配送</vt:lpstr>
      <vt:lpstr>任务六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nsq15050797017@outlook.com</dc:creator>
  <cp:lastModifiedBy>AutoBVT</cp:lastModifiedBy>
  <cp:revision>547</cp:revision>
  <dcterms:created xsi:type="dcterms:W3CDTF">2020-05-27T12:17:00Z</dcterms:created>
  <dcterms:modified xsi:type="dcterms:W3CDTF">2025-08-23T02:11:53Z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157700F2AF8941F386043FF74975DD27</vt:lpwstr>
  </property>
</Properties>
</file>